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3648" r:id="rId1"/>
  </p:sldMasterIdLst>
  <p:notesMasterIdLst>
    <p:notesMasterId r:id="rId47"/>
  </p:notesMasterIdLst>
  <p:handoutMasterIdLst>
    <p:handoutMasterId r:id="rId48"/>
  </p:handoutMasterIdLst>
  <p:sldIdLst>
    <p:sldId id="263" r:id="rId2"/>
    <p:sldId id="374" r:id="rId3"/>
    <p:sldId id="366" r:id="rId4"/>
    <p:sldId id="367" r:id="rId5"/>
    <p:sldId id="365" r:id="rId6"/>
    <p:sldId id="338" r:id="rId7"/>
    <p:sldId id="343" r:id="rId8"/>
    <p:sldId id="340" r:id="rId9"/>
    <p:sldId id="368" r:id="rId10"/>
    <p:sldId id="369" r:id="rId11"/>
    <p:sldId id="356" r:id="rId12"/>
    <p:sldId id="351" r:id="rId13"/>
    <p:sldId id="357" r:id="rId14"/>
    <p:sldId id="358" r:id="rId15"/>
    <p:sldId id="359" r:id="rId16"/>
    <p:sldId id="360" r:id="rId17"/>
    <p:sldId id="361" r:id="rId18"/>
    <p:sldId id="362" r:id="rId19"/>
    <p:sldId id="307" r:id="rId20"/>
    <p:sldId id="342" r:id="rId21"/>
    <p:sldId id="364" r:id="rId22"/>
    <p:sldId id="363" r:id="rId23"/>
    <p:sldId id="305" r:id="rId24"/>
    <p:sldId id="370" r:id="rId25"/>
    <p:sldId id="371" r:id="rId26"/>
    <p:sldId id="390" r:id="rId27"/>
    <p:sldId id="372" r:id="rId28"/>
    <p:sldId id="373" r:id="rId29"/>
    <p:sldId id="388" r:id="rId30"/>
    <p:sldId id="389" r:id="rId31"/>
    <p:sldId id="387" r:id="rId32"/>
    <p:sldId id="393" r:id="rId33"/>
    <p:sldId id="394" r:id="rId34"/>
    <p:sldId id="392" r:id="rId35"/>
    <p:sldId id="391" r:id="rId36"/>
    <p:sldId id="395" r:id="rId37"/>
    <p:sldId id="380" r:id="rId38"/>
    <p:sldId id="381" r:id="rId39"/>
    <p:sldId id="382" r:id="rId40"/>
    <p:sldId id="383" r:id="rId41"/>
    <p:sldId id="384" r:id="rId42"/>
    <p:sldId id="385" r:id="rId43"/>
    <p:sldId id="386" r:id="rId44"/>
    <p:sldId id="265" r:id="rId45"/>
    <p:sldId id="264" r:id="rId46"/>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7688"/>
    <a:srgbClr val="5E889D"/>
    <a:srgbClr val="94B0BE"/>
    <a:srgbClr val="4E37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9" autoAdjust="0"/>
    <p:restoredTop sz="71466" autoAdjust="0"/>
  </p:normalViewPr>
  <p:slideViewPr>
    <p:cSldViewPr>
      <p:cViewPr varScale="1">
        <p:scale>
          <a:sx n="49" d="100"/>
          <a:sy n="49" d="100"/>
        </p:scale>
        <p:origin x="1528" y="40"/>
      </p:cViewPr>
      <p:guideLst>
        <p:guide orient="horz" pos="2160"/>
        <p:guide pos="2880"/>
      </p:guideLst>
    </p:cSldViewPr>
  </p:slideViewPr>
  <p:notesTextViewPr>
    <p:cViewPr>
      <p:scale>
        <a:sx n="100" d="100"/>
        <a:sy n="100" d="100"/>
      </p:scale>
      <p:origin x="0" y="0"/>
    </p:cViewPr>
  </p:notesTextViewPr>
  <p:notesViewPr>
    <p:cSldViewPr>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141A9F-6876-4B31-BDCB-778887739BA9}" type="datetimeFigureOut">
              <a:rPr lang="en-AU" smtClean="0"/>
              <a:t>11/04/2022</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E2B82C-CAD9-4070-87F6-BA209D5DF582}" type="slidenum">
              <a:rPr lang="en-AU" smtClean="0"/>
              <a:t>‹#›</a:t>
            </a:fld>
            <a:endParaRPr lang="en-AU"/>
          </a:p>
        </p:txBody>
      </p:sp>
    </p:spTree>
    <p:extLst>
      <p:ext uri="{BB962C8B-B14F-4D97-AF65-F5344CB8AC3E}">
        <p14:creationId xmlns:p14="http://schemas.microsoft.com/office/powerpoint/2010/main" val="1694255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AU" altLang="x-none"/>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AU" altLang="x-none"/>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AU" altLang="x-none"/>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68C604BE-0F0D-D04A-8219-1C702BFC3B16}" type="slidenum">
              <a:rPr lang="en-AU" altLang="x-none"/>
              <a:pPr/>
              <a:t>‹#›</a:t>
            </a:fld>
            <a:endParaRPr lang="en-AU" altLang="x-none"/>
          </a:p>
        </p:txBody>
      </p:sp>
    </p:spTree>
    <p:extLst>
      <p:ext uri="{BB962C8B-B14F-4D97-AF65-F5344CB8AC3E}">
        <p14:creationId xmlns:p14="http://schemas.microsoft.com/office/powerpoint/2010/main" val="10751269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https://www.eff.org/cyberspace-independence</a:t>
            </a:r>
            <a:endParaRPr lang="en-GB" dirty="0"/>
          </a:p>
        </p:txBody>
      </p:sp>
      <p:sp>
        <p:nvSpPr>
          <p:cNvPr id="4" name="Slide Number Placeholder 3"/>
          <p:cNvSpPr>
            <a:spLocks noGrp="1"/>
          </p:cNvSpPr>
          <p:nvPr>
            <p:ph type="sldNum" sz="quarter" idx="10"/>
          </p:nvPr>
        </p:nvSpPr>
        <p:spPr/>
        <p:txBody>
          <a:bodyPr/>
          <a:lstStyle/>
          <a:p>
            <a:fld id="{29EFAC7F-F058-4ACC-A686-CC7F5EF7C5A2}" type="slidenum">
              <a:rPr lang="en-GB" smtClean="0"/>
              <a:pPr/>
              <a:t>2</a:t>
            </a:fld>
            <a:endParaRPr lang="en-GB"/>
          </a:p>
        </p:txBody>
      </p:sp>
    </p:spTree>
    <p:extLst>
      <p:ext uri="{BB962C8B-B14F-4D97-AF65-F5344CB8AC3E}">
        <p14:creationId xmlns:p14="http://schemas.microsoft.com/office/powerpoint/2010/main" val="727524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F81917-756C-4DC4-9F5F-EB6CE2332543}" type="slidenum">
              <a:rPr lang="en-GB"/>
              <a:pPr/>
              <a:t>14</a:t>
            </a:fld>
            <a:endParaRPr lang="en-GB"/>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xfrm>
            <a:off x="889212" y="4715907"/>
            <a:ext cx="4890665" cy="4467701"/>
          </a:xfrm>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nl-BE" dirty="0" smtClean="0"/>
              <a:t>Richard H Thaler and Cass R Sunstein, </a:t>
            </a:r>
            <a:r>
              <a:rPr lang="nl-BE" i="1" dirty="0" smtClean="0"/>
              <a:t>Nudge: Improving Decisions about Health, Wealth, and Happiness</a:t>
            </a:r>
            <a:r>
              <a:rPr lang="nl-BE" dirty="0" smtClean="0"/>
              <a:t> (Yale University Press 2008).</a:t>
            </a:r>
            <a:endParaRPr lang="en-AU" dirty="0" smtClean="0"/>
          </a:p>
        </p:txBody>
      </p:sp>
    </p:spTree>
    <p:extLst>
      <p:ext uri="{BB962C8B-B14F-4D97-AF65-F5344CB8AC3E}">
        <p14:creationId xmlns:p14="http://schemas.microsoft.com/office/powerpoint/2010/main" val="2258978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1200" kern="1200" dirty="0" smtClean="0">
                <a:solidFill>
                  <a:schemeClr val="tx1"/>
                </a:solidFill>
                <a:effectLst/>
                <a:latin typeface="Arial" charset="0"/>
                <a:ea typeface="Arial" charset="0"/>
                <a:cs typeface="Arial" charset="0"/>
              </a:rPr>
              <a:t>Jon D Hanson and Douglas A Kysar, ‘Taking Behavioralism Seriously: The Problem of Market Manipulation’ (1999) 74 NYUL Rev. 630; Jon D Hanson and Douglas A Kysar, ‘Taking Behavioralism Seriously: Some Evidence of Market Manipulation’ [1999] Harvard Law Review 1420; Jon D Hanson and Douglas A Kysar, ‘Taking Behavioralism Seriously: A Response to Market Manipulation’ (2000) 6 Roger Williams UL Rev. 259.</a:t>
            </a:r>
          </a:p>
          <a:p>
            <a:endParaRPr lang="nl-BE" sz="1200" kern="1200" dirty="0" smtClean="0">
              <a:solidFill>
                <a:schemeClr val="tx1"/>
              </a:solidFill>
              <a:effectLst/>
              <a:latin typeface="Arial" charset="0"/>
              <a:cs typeface="Arial" charset="0"/>
            </a:endParaRPr>
          </a:p>
          <a:p>
            <a:r>
              <a:rPr lang="en-AU" sz="1200" b="0" i="0" u="none" strike="noStrike" kern="1200" baseline="0" dirty="0" smtClean="0">
                <a:solidFill>
                  <a:schemeClr val="tx1"/>
                </a:solidFill>
                <a:latin typeface="Arial" charset="0"/>
                <a:ea typeface="Arial" charset="0"/>
                <a:cs typeface="Arial" charset="0"/>
              </a:rPr>
              <a:t>Ryan </a:t>
            </a:r>
            <a:r>
              <a:rPr lang="en-AU" sz="1200" b="0" i="0" u="none" strike="noStrike" kern="1200" baseline="0" dirty="0" err="1" smtClean="0">
                <a:solidFill>
                  <a:schemeClr val="tx1"/>
                </a:solidFill>
                <a:latin typeface="Arial" charset="0"/>
                <a:ea typeface="Arial" charset="0"/>
                <a:cs typeface="Arial" charset="0"/>
              </a:rPr>
              <a:t>Calo</a:t>
            </a:r>
            <a:r>
              <a:rPr lang="en-AU" sz="1200" b="0" i="0" u="none" strike="noStrike" kern="1200" baseline="0" dirty="0" smtClean="0">
                <a:solidFill>
                  <a:schemeClr val="tx1"/>
                </a:solidFill>
                <a:latin typeface="Arial" charset="0"/>
                <a:ea typeface="Arial" charset="0"/>
                <a:cs typeface="Arial" charset="0"/>
              </a:rPr>
              <a:t>, ‘Digital Market Manipulation’ (2014) 82 </a:t>
            </a:r>
            <a:r>
              <a:rPr lang="en-AU" sz="1200" b="0" i="1" u="none" strike="noStrike" kern="1200" baseline="0" dirty="0" smtClean="0">
                <a:solidFill>
                  <a:schemeClr val="tx1"/>
                </a:solidFill>
                <a:latin typeface="Arial" charset="0"/>
                <a:ea typeface="Arial" charset="0"/>
                <a:cs typeface="Arial" charset="0"/>
              </a:rPr>
              <a:t>George Washington Law Review </a:t>
            </a:r>
            <a:r>
              <a:rPr lang="en-AU" sz="1200" b="0" i="0" u="none" strike="noStrike" kern="1200" baseline="0" dirty="0" smtClean="0">
                <a:solidFill>
                  <a:schemeClr val="tx1"/>
                </a:solidFill>
                <a:latin typeface="Arial" charset="0"/>
                <a:ea typeface="Arial" charset="0"/>
                <a:cs typeface="Arial" charset="0"/>
              </a:rPr>
              <a:t>995, 1002–3.</a:t>
            </a:r>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16</a:t>
            </a:fld>
            <a:endParaRPr lang="en-AU" altLang="x-none"/>
          </a:p>
        </p:txBody>
      </p:sp>
    </p:spTree>
    <p:extLst>
      <p:ext uri="{BB962C8B-B14F-4D97-AF65-F5344CB8AC3E}">
        <p14:creationId xmlns:p14="http://schemas.microsoft.com/office/powerpoint/2010/main" val="292676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17</a:t>
            </a:fld>
            <a:endParaRPr lang="nl-NL"/>
          </a:p>
        </p:txBody>
      </p:sp>
    </p:spTree>
    <p:extLst>
      <p:ext uri="{BB962C8B-B14F-4D97-AF65-F5344CB8AC3E}">
        <p14:creationId xmlns:p14="http://schemas.microsoft.com/office/powerpoint/2010/main" val="925369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18</a:t>
            </a:fld>
            <a:endParaRPr lang="en-AU" altLang="x-none"/>
          </a:p>
        </p:txBody>
      </p:sp>
    </p:spTree>
    <p:extLst>
      <p:ext uri="{BB962C8B-B14F-4D97-AF65-F5344CB8AC3E}">
        <p14:creationId xmlns:p14="http://schemas.microsoft.com/office/powerpoint/2010/main" val="2009894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14569" indent="-274834" eaLnBrk="0" hangingPunct="0">
              <a:defRPr>
                <a:solidFill>
                  <a:schemeClr val="tx1"/>
                </a:solidFill>
                <a:latin typeface="Arial" charset="0"/>
                <a:cs typeface="Arial" charset="0"/>
              </a:defRPr>
            </a:lvl2pPr>
            <a:lvl3pPr marL="1099337" indent="-219867" eaLnBrk="0" hangingPunct="0">
              <a:defRPr>
                <a:solidFill>
                  <a:schemeClr val="tx1"/>
                </a:solidFill>
                <a:latin typeface="Arial" charset="0"/>
                <a:cs typeface="Arial" charset="0"/>
              </a:defRPr>
            </a:lvl3pPr>
            <a:lvl4pPr marL="1539072" indent="-219867" eaLnBrk="0" hangingPunct="0">
              <a:defRPr>
                <a:solidFill>
                  <a:schemeClr val="tx1"/>
                </a:solidFill>
                <a:latin typeface="Arial" charset="0"/>
                <a:cs typeface="Arial" charset="0"/>
              </a:defRPr>
            </a:lvl4pPr>
            <a:lvl5pPr marL="1978807" indent="-219867" eaLnBrk="0" hangingPunct="0">
              <a:defRPr>
                <a:solidFill>
                  <a:schemeClr val="tx1"/>
                </a:solidFill>
                <a:latin typeface="Arial" charset="0"/>
                <a:cs typeface="Arial" charset="0"/>
              </a:defRPr>
            </a:lvl5pPr>
            <a:lvl6pPr marL="2418542" indent="-219867" eaLnBrk="0" fontAlgn="base" hangingPunct="0">
              <a:spcBef>
                <a:spcPct val="0"/>
              </a:spcBef>
              <a:spcAft>
                <a:spcPct val="0"/>
              </a:spcAft>
              <a:defRPr>
                <a:solidFill>
                  <a:schemeClr val="tx1"/>
                </a:solidFill>
                <a:latin typeface="Arial" charset="0"/>
                <a:cs typeface="Arial" charset="0"/>
              </a:defRPr>
            </a:lvl6pPr>
            <a:lvl7pPr marL="2858277" indent="-219867" eaLnBrk="0" fontAlgn="base" hangingPunct="0">
              <a:spcBef>
                <a:spcPct val="0"/>
              </a:spcBef>
              <a:spcAft>
                <a:spcPct val="0"/>
              </a:spcAft>
              <a:defRPr>
                <a:solidFill>
                  <a:schemeClr val="tx1"/>
                </a:solidFill>
                <a:latin typeface="Arial" charset="0"/>
                <a:cs typeface="Arial" charset="0"/>
              </a:defRPr>
            </a:lvl7pPr>
            <a:lvl8pPr marL="3298012" indent="-219867" eaLnBrk="0" fontAlgn="base" hangingPunct="0">
              <a:spcBef>
                <a:spcPct val="0"/>
              </a:spcBef>
              <a:spcAft>
                <a:spcPct val="0"/>
              </a:spcAft>
              <a:defRPr>
                <a:solidFill>
                  <a:schemeClr val="tx1"/>
                </a:solidFill>
                <a:latin typeface="Arial" charset="0"/>
                <a:cs typeface="Arial" charset="0"/>
              </a:defRPr>
            </a:lvl8pPr>
            <a:lvl9pPr marL="3737747" indent="-219867" eaLnBrk="0" fontAlgn="base" hangingPunct="0">
              <a:spcBef>
                <a:spcPct val="0"/>
              </a:spcBef>
              <a:spcAft>
                <a:spcPct val="0"/>
              </a:spcAft>
              <a:defRPr>
                <a:solidFill>
                  <a:schemeClr val="tx1"/>
                </a:solidFill>
                <a:latin typeface="Arial" charset="0"/>
                <a:cs typeface="Arial" charset="0"/>
              </a:defRPr>
            </a:lvl9pPr>
          </a:lstStyle>
          <a:p>
            <a:pPr eaLnBrk="1" hangingPunct="1"/>
            <a:fld id="{B1546133-EC99-4693-963D-C367A93AEB9F}" type="slidenum">
              <a:rPr lang="en-GB" altLang="en-US" smtClean="0"/>
              <a:pPr eaLnBrk="1" hangingPunct="1"/>
              <a:t>19</a:t>
            </a:fld>
            <a:endParaRPr lang="en-GB" altLang="en-US"/>
          </a:p>
        </p:txBody>
      </p:sp>
    </p:spTree>
    <p:extLst>
      <p:ext uri="{BB962C8B-B14F-4D97-AF65-F5344CB8AC3E}">
        <p14:creationId xmlns:p14="http://schemas.microsoft.com/office/powerpoint/2010/main" val="146010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AU" altLang="en-US" dirty="0" smtClean="0"/>
              <a:t>Karen Yeung, 'Algorithmic regulation: A critical interrogation', Regulation and Governance, (2018) 12, 4, 505. </a:t>
            </a:r>
            <a:endParaRPr lang="en-US" altLang="en-US" dirty="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14569" indent="-274834" eaLnBrk="0" hangingPunct="0">
              <a:defRPr>
                <a:solidFill>
                  <a:schemeClr val="tx1"/>
                </a:solidFill>
                <a:latin typeface="Arial" charset="0"/>
                <a:cs typeface="Arial" charset="0"/>
              </a:defRPr>
            </a:lvl2pPr>
            <a:lvl3pPr marL="1099337" indent="-219867" eaLnBrk="0" hangingPunct="0">
              <a:defRPr>
                <a:solidFill>
                  <a:schemeClr val="tx1"/>
                </a:solidFill>
                <a:latin typeface="Arial" charset="0"/>
                <a:cs typeface="Arial" charset="0"/>
              </a:defRPr>
            </a:lvl3pPr>
            <a:lvl4pPr marL="1539072" indent="-219867" eaLnBrk="0" hangingPunct="0">
              <a:defRPr>
                <a:solidFill>
                  <a:schemeClr val="tx1"/>
                </a:solidFill>
                <a:latin typeface="Arial" charset="0"/>
                <a:cs typeface="Arial" charset="0"/>
              </a:defRPr>
            </a:lvl4pPr>
            <a:lvl5pPr marL="1978807" indent="-219867" eaLnBrk="0" hangingPunct="0">
              <a:defRPr>
                <a:solidFill>
                  <a:schemeClr val="tx1"/>
                </a:solidFill>
                <a:latin typeface="Arial" charset="0"/>
                <a:cs typeface="Arial" charset="0"/>
              </a:defRPr>
            </a:lvl5pPr>
            <a:lvl6pPr marL="2418542" indent="-219867" eaLnBrk="0" fontAlgn="base" hangingPunct="0">
              <a:spcBef>
                <a:spcPct val="0"/>
              </a:spcBef>
              <a:spcAft>
                <a:spcPct val="0"/>
              </a:spcAft>
              <a:defRPr>
                <a:solidFill>
                  <a:schemeClr val="tx1"/>
                </a:solidFill>
                <a:latin typeface="Arial" charset="0"/>
                <a:cs typeface="Arial" charset="0"/>
              </a:defRPr>
            </a:lvl6pPr>
            <a:lvl7pPr marL="2858277" indent="-219867" eaLnBrk="0" fontAlgn="base" hangingPunct="0">
              <a:spcBef>
                <a:spcPct val="0"/>
              </a:spcBef>
              <a:spcAft>
                <a:spcPct val="0"/>
              </a:spcAft>
              <a:defRPr>
                <a:solidFill>
                  <a:schemeClr val="tx1"/>
                </a:solidFill>
                <a:latin typeface="Arial" charset="0"/>
                <a:cs typeface="Arial" charset="0"/>
              </a:defRPr>
            </a:lvl7pPr>
            <a:lvl8pPr marL="3298012" indent="-219867" eaLnBrk="0" fontAlgn="base" hangingPunct="0">
              <a:spcBef>
                <a:spcPct val="0"/>
              </a:spcBef>
              <a:spcAft>
                <a:spcPct val="0"/>
              </a:spcAft>
              <a:defRPr>
                <a:solidFill>
                  <a:schemeClr val="tx1"/>
                </a:solidFill>
                <a:latin typeface="Arial" charset="0"/>
                <a:cs typeface="Arial" charset="0"/>
              </a:defRPr>
            </a:lvl8pPr>
            <a:lvl9pPr marL="3737747" indent="-219867" eaLnBrk="0" fontAlgn="base" hangingPunct="0">
              <a:spcBef>
                <a:spcPct val="0"/>
              </a:spcBef>
              <a:spcAft>
                <a:spcPct val="0"/>
              </a:spcAft>
              <a:defRPr>
                <a:solidFill>
                  <a:schemeClr val="tx1"/>
                </a:solidFill>
                <a:latin typeface="Arial" charset="0"/>
                <a:cs typeface="Arial" charset="0"/>
              </a:defRPr>
            </a:lvl9pPr>
          </a:lstStyle>
          <a:p>
            <a:pPr eaLnBrk="1" hangingPunct="1"/>
            <a:fld id="{B1546133-EC99-4693-963D-C367A93AEB9F}" type="slidenum">
              <a:rPr lang="en-GB" altLang="en-US" smtClean="0"/>
              <a:pPr eaLnBrk="1" hangingPunct="1"/>
              <a:t>20</a:t>
            </a:fld>
            <a:endParaRPr lang="en-GB" altLang="en-US"/>
          </a:p>
        </p:txBody>
      </p:sp>
    </p:spTree>
    <p:extLst>
      <p:ext uri="{BB962C8B-B14F-4D97-AF65-F5344CB8AC3E}">
        <p14:creationId xmlns:p14="http://schemas.microsoft.com/office/powerpoint/2010/main" val="1805825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AU" altLang="en-US" dirty="0" smtClean="0"/>
              <a:t>Karen Yeung, 'Algorithmic regulation: A critical interrogation', Regulation and Governance, (2018) 12, 4, 505. </a:t>
            </a:r>
            <a:endParaRPr lang="en-US" altLang="en-US" dirty="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14569" indent="-274834" eaLnBrk="0" hangingPunct="0">
              <a:defRPr>
                <a:solidFill>
                  <a:schemeClr val="tx1"/>
                </a:solidFill>
                <a:latin typeface="Arial" charset="0"/>
                <a:cs typeface="Arial" charset="0"/>
              </a:defRPr>
            </a:lvl2pPr>
            <a:lvl3pPr marL="1099337" indent="-219867" eaLnBrk="0" hangingPunct="0">
              <a:defRPr>
                <a:solidFill>
                  <a:schemeClr val="tx1"/>
                </a:solidFill>
                <a:latin typeface="Arial" charset="0"/>
                <a:cs typeface="Arial" charset="0"/>
              </a:defRPr>
            </a:lvl3pPr>
            <a:lvl4pPr marL="1539072" indent="-219867" eaLnBrk="0" hangingPunct="0">
              <a:defRPr>
                <a:solidFill>
                  <a:schemeClr val="tx1"/>
                </a:solidFill>
                <a:latin typeface="Arial" charset="0"/>
                <a:cs typeface="Arial" charset="0"/>
              </a:defRPr>
            </a:lvl4pPr>
            <a:lvl5pPr marL="1978807" indent="-219867" eaLnBrk="0" hangingPunct="0">
              <a:defRPr>
                <a:solidFill>
                  <a:schemeClr val="tx1"/>
                </a:solidFill>
                <a:latin typeface="Arial" charset="0"/>
                <a:cs typeface="Arial" charset="0"/>
              </a:defRPr>
            </a:lvl5pPr>
            <a:lvl6pPr marL="2418542" indent="-219867" eaLnBrk="0" fontAlgn="base" hangingPunct="0">
              <a:spcBef>
                <a:spcPct val="0"/>
              </a:spcBef>
              <a:spcAft>
                <a:spcPct val="0"/>
              </a:spcAft>
              <a:defRPr>
                <a:solidFill>
                  <a:schemeClr val="tx1"/>
                </a:solidFill>
                <a:latin typeface="Arial" charset="0"/>
                <a:cs typeface="Arial" charset="0"/>
              </a:defRPr>
            </a:lvl6pPr>
            <a:lvl7pPr marL="2858277" indent="-219867" eaLnBrk="0" fontAlgn="base" hangingPunct="0">
              <a:spcBef>
                <a:spcPct val="0"/>
              </a:spcBef>
              <a:spcAft>
                <a:spcPct val="0"/>
              </a:spcAft>
              <a:defRPr>
                <a:solidFill>
                  <a:schemeClr val="tx1"/>
                </a:solidFill>
                <a:latin typeface="Arial" charset="0"/>
                <a:cs typeface="Arial" charset="0"/>
              </a:defRPr>
            </a:lvl7pPr>
            <a:lvl8pPr marL="3298012" indent="-219867" eaLnBrk="0" fontAlgn="base" hangingPunct="0">
              <a:spcBef>
                <a:spcPct val="0"/>
              </a:spcBef>
              <a:spcAft>
                <a:spcPct val="0"/>
              </a:spcAft>
              <a:defRPr>
                <a:solidFill>
                  <a:schemeClr val="tx1"/>
                </a:solidFill>
                <a:latin typeface="Arial" charset="0"/>
                <a:cs typeface="Arial" charset="0"/>
              </a:defRPr>
            </a:lvl8pPr>
            <a:lvl9pPr marL="3737747" indent="-219867" eaLnBrk="0" fontAlgn="base" hangingPunct="0">
              <a:spcBef>
                <a:spcPct val="0"/>
              </a:spcBef>
              <a:spcAft>
                <a:spcPct val="0"/>
              </a:spcAft>
              <a:defRPr>
                <a:solidFill>
                  <a:schemeClr val="tx1"/>
                </a:solidFill>
                <a:latin typeface="Arial" charset="0"/>
                <a:cs typeface="Arial" charset="0"/>
              </a:defRPr>
            </a:lvl9pPr>
          </a:lstStyle>
          <a:p>
            <a:pPr eaLnBrk="1" hangingPunct="1"/>
            <a:fld id="{B1546133-EC99-4693-963D-C367A93AEB9F}" type="slidenum">
              <a:rPr lang="en-GB" altLang="en-US" smtClean="0"/>
              <a:pPr eaLnBrk="1" hangingPunct="1"/>
              <a:t>21</a:t>
            </a:fld>
            <a:endParaRPr lang="en-GB" altLang="en-US"/>
          </a:p>
        </p:txBody>
      </p:sp>
    </p:spTree>
    <p:extLst>
      <p:ext uri="{BB962C8B-B14F-4D97-AF65-F5344CB8AC3E}">
        <p14:creationId xmlns:p14="http://schemas.microsoft.com/office/powerpoint/2010/main" val="2845049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AU" altLang="en-US" dirty="0" smtClean="0"/>
              <a:t>Karen Yeung, 'Algorithmic regulation: A critical interrogation', Regulation and Governance, (2018) 12, 4, 505. </a:t>
            </a:r>
            <a:endParaRPr lang="en-US" altLang="en-US" dirty="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14569" indent="-274834" eaLnBrk="0" hangingPunct="0">
              <a:defRPr>
                <a:solidFill>
                  <a:schemeClr val="tx1"/>
                </a:solidFill>
                <a:latin typeface="Arial" charset="0"/>
                <a:cs typeface="Arial" charset="0"/>
              </a:defRPr>
            </a:lvl2pPr>
            <a:lvl3pPr marL="1099337" indent="-219867" eaLnBrk="0" hangingPunct="0">
              <a:defRPr>
                <a:solidFill>
                  <a:schemeClr val="tx1"/>
                </a:solidFill>
                <a:latin typeface="Arial" charset="0"/>
                <a:cs typeface="Arial" charset="0"/>
              </a:defRPr>
            </a:lvl3pPr>
            <a:lvl4pPr marL="1539072" indent="-219867" eaLnBrk="0" hangingPunct="0">
              <a:defRPr>
                <a:solidFill>
                  <a:schemeClr val="tx1"/>
                </a:solidFill>
                <a:latin typeface="Arial" charset="0"/>
                <a:cs typeface="Arial" charset="0"/>
              </a:defRPr>
            </a:lvl4pPr>
            <a:lvl5pPr marL="1978807" indent="-219867" eaLnBrk="0" hangingPunct="0">
              <a:defRPr>
                <a:solidFill>
                  <a:schemeClr val="tx1"/>
                </a:solidFill>
                <a:latin typeface="Arial" charset="0"/>
                <a:cs typeface="Arial" charset="0"/>
              </a:defRPr>
            </a:lvl5pPr>
            <a:lvl6pPr marL="2418542" indent="-219867" eaLnBrk="0" fontAlgn="base" hangingPunct="0">
              <a:spcBef>
                <a:spcPct val="0"/>
              </a:spcBef>
              <a:spcAft>
                <a:spcPct val="0"/>
              </a:spcAft>
              <a:defRPr>
                <a:solidFill>
                  <a:schemeClr val="tx1"/>
                </a:solidFill>
                <a:latin typeface="Arial" charset="0"/>
                <a:cs typeface="Arial" charset="0"/>
              </a:defRPr>
            </a:lvl6pPr>
            <a:lvl7pPr marL="2858277" indent="-219867" eaLnBrk="0" fontAlgn="base" hangingPunct="0">
              <a:spcBef>
                <a:spcPct val="0"/>
              </a:spcBef>
              <a:spcAft>
                <a:spcPct val="0"/>
              </a:spcAft>
              <a:defRPr>
                <a:solidFill>
                  <a:schemeClr val="tx1"/>
                </a:solidFill>
                <a:latin typeface="Arial" charset="0"/>
                <a:cs typeface="Arial" charset="0"/>
              </a:defRPr>
            </a:lvl7pPr>
            <a:lvl8pPr marL="3298012" indent="-219867" eaLnBrk="0" fontAlgn="base" hangingPunct="0">
              <a:spcBef>
                <a:spcPct val="0"/>
              </a:spcBef>
              <a:spcAft>
                <a:spcPct val="0"/>
              </a:spcAft>
              <a:defRPr>
                <a:solidFill>
                  <a:schemeClr val="tx1"/>
                </a:solidFill>
                <a:latin typeface="Arial" charset="0"/>
                <a:cs typeface="Arial" charset="0"/>
              </a:defRPr>
            </a:lvl8pPr>
            <a:lvl9pPr marL="3737747" indent="-219867" eaLnBrk="0" fontAlgn="base" hangingPunct="0">
              <a:spcBef>
                <a:spcPct val="0"/>
              </a:spcBef>
              <a:spcAft>
                <a:spcPct val="0"/>
              </a:spcAft>
              <a:defRPr>
                <a:solidFill>
                  <a:schemeClr val="tx1"/>
                </a:solidFill>
                <a:latin typeface="Arial" charset="0"/>
                <a:cs typeface="Arial" charset="0"/>
              </a:defRPr>
            </a:lvl9pPr>
          </a:lstStyle>
          <a:p>
            <a:pPr eaLnBrk="1" hangingPunct="1"/>
            <a:fld id="{B1546133-EC99-4693-963D-C367A93AEB9F}" type="slidenum">
              <a:rPr lang="en-GB" altLang="en-US" smtClean="0"/>
              <a:pPr eaLnBrk="1" hangingPunct="1"/>
              <a:t>22</a:t>
            </a:fld>
            <a:endParaRPr lang="en-GB" altLang="en-US"/>
          </a:p>
        </p:txBody>
      </p:sp>
    </p:spTree>
    <p:extLst>
      <p:ext uri="{BB962C8B-B14F-4D97-AF65-F5344CB8AC3E}">
        <p14:creationId xmlns:p14="http://schemas.microsoft.com/office/powerpoint/2010/main" val="48648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smtClean="0"/>
              <a:t>Zarsky</a:t>
            </a:r>
            <a:r>
              <a:rPr lang="en-AU" dirty="0" smtClean="0"/>
              <a:t>, Tal. “The Trouble with Algorithmic Decisions: An Analytic Road Map to Examine Efficiency and Fairness in Automated and Opaque Decision Making.” </a:t>
            </a:r>
            <a:r>
              <a:rPr lang="en-AU" i="1" dirty="0" smtClean="0"/>
              <a:t>Science, Technology, &amp; Human Values</a:t>
            </a:r>
            <a:r>
              <a:rPr lang="en-AU" dirty="0" smtClean="0"/>
              <a:t>, vol. 41, no. 1, 2016, pp. 118–132. </a:t>
            </a:r>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23</a:t>
            </a:fld>
            <a:endParaRPr lang="en-AU" altLang="x-none"/>
          </a:p>
        </p:txBody>
      </p:sp>
    </p:spTree>
    <p:extLst>
      <p:ext uri="{BB962C8B-B14F-4D97-AF65-F5344CB8AC3E}">
        <p14:creationId xmlns:p14="http://schemas.microsoft.com/office/powerpoint/2010/main" val="2870770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24</a:t>
            </a:fld>
            <a:endParaRPr lang="en-AU" altLang="x-none"/>
          </a:p>
        </p:txBody>
      </p:sp>
    </p:spTree>
    <p:extLst>
      <p:ext uri="{BB962C8B-B14F-4D97-AF65-F5344CB8AC3E}">
        <p14:creationId xmlns:p14="http://schemas.microsoft.com/office/powerpoint/2010/main" val="1004648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https://www.eff.org/cyberspace-independence</a:t>
            </a:r>
            <a:endParaRPr lang="en-GB" dirty="0"/>
          </a:p>
        </p:txBody>
      </p:sp>
      <p:sp>
        <p:nvSpPr>
          <p:cNvPr id="4" name="Slide Number Placeholder 3"/>
          <p:cNvSpPr>
            <a:spLocks noGrp="1"/>
          </p:cNvSpPr>
          <p:nvPr>
            <p:ph type="sldNum" sz="quarter" idx="10"/>
          </p:nvPr>
        </p:nvSpPr>
        <p:spPr/>
        <p:txBody>
          <a:bodyPr/>
          <a:lstStyle/>
          <a:p>
            <a:fld id="{29EFAC7F-F058-4ACC-A686-CC7F5EF7C5A2}" type="slidenum">
              <a:rPr lang="en-GB" smtClean="0"/>
              <a:pPr/>
              <a:t>3</a:t>
            </a:fld>
            <a:endParaRPr lang="en-GB"/>
          </a:p>
        </p:txBody>
      </p:sp>
    </p:spTree>
    <p:extLst>
      <p:ext uri="{BB962C8B-B14F-4D97-AF65-F5344CB8AC3E}">
        <p14:creationId xmlns:p14="http://schemas.microsoft.com/office/powerpoint/2010/main" val="388796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25</a:t>
            </a:fld>
            <a:endParaRPr lang="en-AU" altLang="x-none"/>
          </a:p>
        </p:txBody>
      </p:sp>
    </p:spTree>
    <p:extLst>
      <p:ext uri="{BB962C8B-B14F-4D97-AF65-F5344CB8AC3E}">
        <p14:creationId xmlns:p14="http://schemas.microsoft.com/office/powerpoint/2010/main" val="2658364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26</a:t>
            </a:fld>
            <a:endParaRPr lang="en-AU" altLang="x-none"/>
          </a:p>
        </p:txBody>
      </p:sp>
    </p:spTree>
    <p:extLst>
      <p:ext uri="{BB962C8B-B14F-4D97-AF65-F5344CB8AC3E}">
        <p14:creationId xmlns:p14="http://schemas.microsoft.com/office/powerpoint/2010/main" val="3534984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27</a:t>
            </a:fld>
            <a:endParaRPr lang="en-AU" altLang="x-none"/>
          </a:p>
        </p:txBody>
      </p:sp>
    </p:spTree>
    <p:extLst>
      <p:ext uri="{BB962C8B-B14F-4D97-AF65-F5344CB8AC3E}">
        <p14:creationId xmlns:p14="http://schemas.microsoft.com/office/powerpoint/2010/main" val="1494032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28</a:t>
            </a:fld>
            <a:endParaRPr lang="en-AU" altLang="x-none"/>
          </a:p>
        </p:txBody>
      </p:sp>
    </p:spTree>
    <p:extLst>
      <p:ext uri="{BB962C8B-B14F-4D97-AF65-F5344CB8AC3E}">
        <p14:creationId xmlns:p14="http://schemas.microsoft.com/office/powerpoint/2010/main" val="1553631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1. Jurisdictional advantages: the formulation of policy rules through technology avoids jurisdictional issues ¡ Jurisdictional disadvantages: makes exerting indirect effects of regulation by law on regulation by code difficult 2. Customization advantages: much higher degree of customisation for and by individuals ¡ Customization disadvantages: technocracy; abuse 3. Enforcement advantages: enforced by code, rather than ex post through courts ¡ Enforcement disadvantages: nuances often escape (e.g. fair use</a:t>
            </a:r>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29</a:t>
            </a:fld>
            <a:endParaRPr lang="en-AU" altLang="x-none"/>
          </a:p>
        </p:txBody>
      </p:sp>
    </p:spTree>
    <p:extLst>
      <p:ext uri="{BB962C8B-B14F-4D97-AF65-F5344CB8AC3E}">
        <p14:creationId xmlns:p14="http://schemas.microsoft.com/office/powerpoint/2010/main" val="1766093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30</a:t>
            </a:fld>
            <a:endParaRPr lang="en-AU" altLang="x-none"/>
          </a:p>
        </p:txBody>
      </p:sp>
    </p:spTree>
    <p:extLst>
      <p:ext uri="{BB962C8B-B14F-4D97-AF65-F5344CB8AC3E}">
        <p14:creationId xmlns:p14="http://schemas.microsoft.com/office/powerpoint/2010/main" val="518015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34</a:t>
            </a:fld>
            <a:endParaRPr lang="en-AU" altLang="x-none"/>
          </a:p>
        </p:txBody>
      </p:sp>
    </p:spTree>
    <p:extLst>
      <p:ext uri="{BB962C8B-B14F-4D97-AF65-F5344CB8AC3E}">
        <p14:creationId xmlns:p14="http://schemas.microsoft.com/office/powerpoint/2010/main" val="1755389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37</a:t>
            </a:fld>
            <a:endParaRPr lang="en-AU" altLang="x-none"/>
          </a:p>
        </p:txBody>
      </p:sp>
    </p:spTree>
    <p:extLst>
      <p:ext uri="{BB962C8B-B14F-4D97-AF65-F5344CB8AC3E}">
        <p14:creationId xmlns:p14="http://schemas.microsoft.com/office/powerpoint/2010/main" val="131532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https://www.eff.org/cyberspace-independence</a:t>
            </a:r>
            <a:endParaRPr lang="en-GB" dirty="0"/>
          </a:p>
        </p:txBody>
      </p:sp>
      <p:sp>
        <p:nvSpPr>
          <p:cNvPr id="4" name="Slide Number Placeholder 3"/>
          <p:cNvSpPr>
            <a:spLocks noGrp="1"/>
          </p:cNvSpPr>
          <p:nvPr>
            <p:ph type="sldNum" sz="quarter" idx="10"/>
          </p:nvPr>
        </p:nvSpPr>
        <p:spPr/>
        <p:txBody>
          <a:bodyPr/>
          <a:lstStyle/>
          <a:p>
            <a:fld id="{29EFAC7F-F058-4ACC-A686-CC7F5EF7C5A2}" type="slidenum">
              <a:rPr lang="en-GB" smtClean="0"/>
              <a:pPr/>
              <a:t>38</a:t>
            </a:fld>
            <a:endParaRPr lang="en-GB"/>
          </a:p>
        </p:txBody>
      </p:sp>
    </p:spTree>
    <p:extLst>
      <p:ext uri="{BB962C8B-B14F-4D97-AF65-F5344CB8AC3E}">
        <p14:creationId xmlns:p14="http://schemas.microsoft.com/office/powerpoint/2010/main" val="2181370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https://www.eff.org/cyberspace-independence</a:t>
            </a:r>
            <a:endParaRPr lang="en-GB" dirty="0"/>
          </a:p>
        </p:txBody>
      </p:sp>
      <p:sp>
        <p:nvSpPr>
          <p:cNvPr id="4" name="Slide Number Placeholder 3"/>
          <p:cNvSpPr>
            <a:spLocks noGrp="1"/>
          </p:cNvSpPr>
          <p:nvPr>
            <p:ph type="sldNum" sz="quarter" idx="10"/>
          </p:nvPr>
        </p:nvSpPr>
        <p:spPr/>
        <p:txBody>
          <a:bodyPr/>
          <a:lstStyle/>
          <a:p>
            <a:fld id="{29EFAC7F-F058-4ACC-A686-CC7F5EF7C5A2}" type="slidenum">
              <a:rPr lang="en-GB" smtClean="0"/>
              <a:pPr/>
              <a:t>39</a:t>
            </a:fld>
            <a:endParaRPr lang="en-GB"/>
          </a:p>
        </p:txBody>
      </p:sp>
    </p:spTree>
    <p:extLst>
      <p:ext uri="{BB962C8B-B14F-4D97-AF65-F5344CB8AC3E}">
        <p14:creationId xmlns:p14="http://schemas.microsoft.com/office/powerpoint/2010/main" val="2793739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9EFAC7F-F058-4ACC-A686-CC7F5EF7C5A2}" type="slidenum">
              <a:rPr lang="en-GB" smtClean="0"/>
              <a:pPr/>
              <a:t>4</a:t>
            </a:fld>
            <a:endParaRPr lang="en-GB"/>
          </a:p>
        </p:txBody>
      </p:sp>
    </p:spTree>
    <p:extLst>
      <p:ext uri="{BB962C8B-B14F-4D97-AF65-F5344CB8AC3E}">
        <p14:creationId xmlns:p14="http://schemas.microsoft.com/office/powerpoint/2010/main" val="42566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https://www.eff.org/cyberspace-independence</a:t>
            </a:r>
            <a:endParaRPr lang="en-GB" dirty="0"/>
          </a:p>
        </p:txBody>
      </p:sp>
      <p:sp>
        <p:nvSpPr>
          <p:cNvPr id="4" name="Slide Number Placeholder 3"/>
          <p:cNvSpPr>
            <a:spLocks noGrp="1"/>
          </p:cNvSpPr>
          <p:nvPr>
            <p:ph type="sldNum" sz="quarter" idx="10"/>
          </p:nvPr>
        </p:nvSpPr>
        <p:spPr/>
        <p:txBody>
          <a:bodyPr/>
          <a:lstStyle/>
          <a:p>
            <a:fld id="{29EFAC7F-F058-4ACC-A686-CC7F5EF7C5A2}" type="slidenum">
              <a:rPr lang="en-GB" smtClean="0"/>
              <a:pPr/>
              <a:t>5</a:t>
            </a:fld>
            <a:endParaRPr lang="en-GB"/>
          </a:p>
        </p:txBody>
      </p:sp>
    </p:spTree>
    <p:extLst>
      <p:ext uri="{BB962C8B-B14F-4D97-AF65-F5344CB8AC3E}">
        <p14:creationId xmlns:p14="http://schemas.microsoft.com/office/powerpoint/2010/main" val="3528995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https://www.eff.org/cyberspace-independence</a:t>
            </a:r>
            <a:endParaRPr lang="en-GB" dirty="0"/>
          </a:p>
        </p:txBody>
      </p:sp>
      <p:sp>
        <p:nvSpPr>
          <p:cNvPr id="4" name="Slide Number Placeholder 3"/>
          <p:cNvSpPr>
            <a:spLocks noGrp="1"/>
          </p:cNvSpPr>
          <p:nvPr>
            <p:ph type="sldNum" sz="quarter" idx="10"/>
          </p:nvPr>
        </p:nvSpPr>
        <p:spPr/>
        <p:txBody>
          <a:bodyPr/>
          <a:lstStyle/>
          <a:p>
            <a:fld id="{29EFAC7F-F058-4ACC-A686-CC7F5EF7C5A2}" type="slidenum">
              <a:rPr lang="en-GB" smtClean="0"/>
              <a:pPr/>
              <a:t>6</a:t>
            </a:fld>
            <a:endParaRPr lang="en-GB"/>
          </a:p>
        </p:txBody>
      </p:sp>
    </p:spTree>
    <p:extLst>
      <p:ext uri="{BB962C8B-B14F-4D97-AF65-F5344CB8AC3E}">
        <p14:creationId xmlns:p14="http://schemas.microsoft.com/office/powerpoint/2010/main" val="293006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B83E38-546A-4541-BFA8-5394677B8220}" type="slidenum">
              <a:rPr lang="en-GB"/>
              <a:pPr/>
              <a:t>7</a:t>
            </a:fld>
            <a:endParaRPr lang="en-GB"/>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914401" y="4343400"/>
            <a:ext cx="5029200" cy="4114800"/>
          </a:xfrm>
        </p:spPr>
        <p:txBody>
          <a:bodyPr/>
          <a:lstStyle/>
          <a:p>
            <a:endParaRPr lang="en-US"/>
          </a:p>
        </p:txBody>
      </p:sp>
    </p:spTree>
    <p:extLst>
      <p:ext uri="{BB962C8B-B14F-4D97-AF65-F5344CB8AC3E}">
        <p14:creationId xmlns:p14="http://schemas.microsoft.com/office/powerpoint/2010/main" val="331137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11</a:t>
            </a:fld>
            <a:endParaRPr lang="nl-NL"/>
          </a:p>
        </p:txBody>
      </p:sp>
    </p:spTree>
    <p:extLst>
      <p:ext uri="{BB962C8B-B14F-4D97-AF65-F5344CB8AC3E}">
        <p14:creationId xmlns:p14="http://schemas.microsoft.com/office/powerpoint/2010/main" val="783377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F81917-756C-4DC4-9F5F-EB6CE2332543}" type="slidenum">
              <a:rPr lang="en-GB"/>
              <a:pPr/>
              <a:t>12</a:t>
            </a:fld>
            <a:endParaRPr lang="en-GB"/>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xfrm>
            <a:off x="889212" y="4715907"/>
            <a:ext cx="4890665" cy="4467701"/>
          </a:xfrm>
        </p:spPr>
        <p:txBody>
          <a:bodyPr/>
          <a:lstStyle/>
          <a:p>
            <a:endParaRPr lang="en-US"/>
          </a:p>
        </p:txBody>
      </p:sp>
    </p:spTree>
    <p:extLst>
      <p:ext uri="{BB962C8B-B14F-4D97-AF65-F5344CB8AC3E}">
        <p14:creationId xmlns:p14="http://schemas.microsoft.com/office/powerpoint/2010/main" val="2054268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13</a:t>
            </a:fld>
            <a:endParaRPr lang="nl-NL"/>
          </a:p>
        </p:txBody>
      </p:sp>
    </p:spTree>
    <p:extLst>
      <p:ext uri="{BB962C8B-B14F-4D97-AF65-F5344CB8AC3E}">
        <p14:creationId xmlns:p14="http://schemas.microsoft.com/office/powerpoint/2010/main" val="3974345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4652963"/>
            <a:ext cx="9144000" cy="220503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6" name="Rectangle 4"/>
          <p:cNvSpPr>
            <a:spLocks noGrp="1" noChangeArrowheads="1"/>
          </p:cNvSpPr>
          <p:nvPr>
            <p:ph type="subTitle" idx="1"/>
          </p:nvPr>
        </p:nvSpPr>
        <p:spPr>
          <a:xfrm>
            <a:off x="468313" y="4652963"/>
            <a:ext cx="8280400" cy="519112"/>
          </a:xfrm>
        </p:spPr>
        <p:txBody>
          <a:bodyPr>
            <a:spAutoFit/>
          </a:bodyPr>
          <a:lstStyle>
            <a:lvl1pPr marL="0" indent="0">
              <a:buFontTx/>
              <a:buNone/>
              <a:defRPr sz="2800"/>
            </a:lvl1pPr>
          </a:lstStyle>
          <a:p>
            <a:pPr lvl="0"/>
            <a:r>
              <a:rPr lang="en-AU" altLang="x-none" noProof="0" dirty="0" smtClean="0"/>
              <a:t>Click to edit Master subtitle style</a:t>
            </a:r>
          </a:p>
        </p:txBody>
      </p:sp>
      <p:sp>
        <p:nvSpPr>
          <p:cNvPr id="8197" name="Rectangle 5"/>
          <p:cNvSpPr>
            <a:spLocks noGrp="1" noChangeArrowheads="1"/>
          </p:cNvSpPr>
          <p:nvPr>
            <p:ph type="dt" sz="half" idx="2"/>
          </p:nvPr>
        </p:nvSpPr>
        <p:spPr>
          <a:xfrm>
            <a:off x="457200" y="6245225"/>
            <a:ext cx="2133600" cy="476250"/>
          </a:xfrm>
        </p:spPr>
        <p:txBody>
          <a:bodyPr/>
          <a:lstStyle>
            <a:lvl1pPr algn="l">
              <a:defRPr sz="1200"/>
            </a:lvl1pPr>
          </a:lstStyle>
          <a:p>
            <a:endParaRPr lang="en-AU" altLang="x-none"/>
          </a:p>
        </p:txBody>
      </p:sp>
      <p:sp>
        <p:nvSpPr>
          <p:cNvPr id="8198" name="Rectangle 6"/>
          <p:cNvSpPr>
            <a:spLocks noGrp="1" noChangeArrowheads="1"/>
          </p:cNvSpPr>
          <p:nvPr>
            <p:ph type="ftr" sz="quarter" idx="3"/>
          </p:nvPr>
        </p:nvSpPr>
        <p:spPr>
          <a:xfrm>
            <a:off x="2915816" y="6245225"/>
            <a:ext cx="2895600" cy="476250"/>
          </a:xfrm>
        </p:spPr>
        <p:txBody>
          <a:bodyPr/>
          <a:lstStyle>
            <a:lvl1pPr algn="ctr">
              <a:defRPr sz="1200"/>
            </a:lvl1pPr>
          </a:lstStyle>
          <a:p>
            <a:r>
              <a:rPr lang="en-AU" altLang="x-none" smtClean="0"/>
              <a:t>Footer text goes in here</a:t>
            </a:r>
            <a:endParaRPr lang="en-AU" altLang="x-none"/>
          </a:p>
        </p:txBody>
      </p:sp>
      <p:sp>
        <p:nvSpPr>
          <p:cNvPr id="8199" name="Rectangle 7"/>
          <p:cNvSpPr>
            <a:spLocks noGrp="1" noChangeArrowheads="1"/>
          </p:cNvSpPr>
          <p:nvPr>
            <p:ph type="sldNum" sz="quarter" idx="4"/>
          </p:nvPr>
        </p:nvSpPr>
        <p:spPr>
          <a:xfrm>
            <a:off x="6156176" y="6245225"/>
            <a:ext cx="432048" cy="476250"/>
          </a:xfrm>
        </p:spPr>
        <p:txBody>
          <a:bodyPr/>
          <a:lstStyle>
            <a:lvl1pPr>
              <a:defRPr sz="1200"/>
            </a:lvl1pPr>
          </a:lstStyle>
          <a:p>
            <a:fld id="{9F3E6DF8-AF08-4E4B-9CA5-1234BCB0AB19}" type="slidenum">
              <a:rPr lang="en-AU" altLang="x-none" smtClean="0"/>
              <a:pPr/>
              <a:t>‹#›</a:t>
            </a:fld>
            <a:endParaRPr lang="en-AU" altLang="x-none" dirty="0"/>
          </a:p>
        </p:txBody>
      </p:sp>
      <p:sp>
        <p:nvSpPr>
          <p:cNvPr id="8200" name="Rectangle 8"/>
          <p:cNvSpPr>
            <a:spLocks noChangeArrowheads="1"/>
          </p:cNvSpPr>
          <p:nvPr/>
        </p:nvSpPr>
        <p:spPr bwMode="auto">
          <a:xfrm>
            <a:off x="0" y="0"/>
            <a:ext cx="9144000" cy="7651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x-none" altLang="x-none"/>
          </a:p>
        </p:txBody>
      </p:sp>
      <p:pic>
        <p:nvPicPr>
          <p:cNvPr id="8201" name="Picture 9" descr="ANU_LOGO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15888"/>
            <a:ext cx="1511300" cy="525462"/>
          </a:xfrm>
          <a:prstGeom prst="rect">
            <a:avLst/>
          </a:prstGeom>
          <a:noFill/>
          <a:extLst>
            <a:ext uri="{909E8E84-426E-40DD-AFC4-6F175D3DCCD1}">
              <a14:hiddenFill xmlns:a14="http://schemas.microsoft.com/office/drawing/2010/main">
                <a:solidFill>
                  <a:srgbClr val="FFFFFF"/>
                </a:solidFill>
              </a14:hiddenFill>
            </a:ext>
          </a:extLst>
        </p:spPr>
      </p:pic>
      <p:sp>
        <p:nvSpPr>
          <p:cNvPr id="8195" name="Rectangle 3"/>
          <p:cNvSpPr>
            <a:spLocks noGrp="1" noChangeArrowheads="1"/>
          </p:cNvSpPr>
          <p:nvPr>
            <p:ph type="ctrTitle"/>
          </p:nvPr>
        </p:nvSpPr>
        <p:spPr>
          <a:xfrm>
            <a:off x="468313" y="1919288"/>
            <a:ext cx="8207375" cy="641350"/>
          </a:xfrm>
        </p:spPr>
        <p:txBody>
          <a:bodyPr>
            <a:spAutoFit/>
          </a:bodyPr>
          <a:lstStyle>
            <a:lvl1pPr>
              <a:defRPr>
                <a:solidFill>
                  <a:schemeClr val="tx1"/>
                </a:solidFill>
              </a:defRPr>
            </a:lvl1pPr>
          </a:lstStyle>
          <a:p>
            <a:pPr lvl="0"/>
            <a:r>
              <a:rPr lang="en-AU" altLang="x-none" noProof="0" dirty="0" smtClean="0"/>
              <a:t>Click to edit Master title style</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80312" y="6051781"/>
            <a:ext cx="1512000" cy="659169"/>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16113"/>
            <a:ext cx="8229600" cy="37544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AC6AF67C-1848-A64D-A1D8-DC5EA66A4258}" type="slidenum">
              <a:rPr lang="en-AU" altLang="x-none" smtClean="0"/>
              <a:pPr/>
              <a:t>‹#›</a:t>
            </a:fld>
            <a:endParaRPr lang="en-AU" altLang="x-none"/>
          </a:p>
        </p:txBody>
      </p:sp>
    </p:spTree>
    <p:extLst>
      <p:ext uri="{BB962C8B-B14F-4D97-AF65-F5344CB8AC3E}">
        <p14:creationId xmlns:p14="http://schemas.microsoft.com/office/powerpoint/2010/main" val="9783580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765175"/>
            <a:ext cx="2058988" cy="4905377"/>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765175"/>
            <a:ext cx="6029325" cy="490537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A0CE8A18-DF49-B248-B740-D51F7349A537}" type="slidenum">
              <a:rPr lang="en-AU" altLang="x-none" smtClean="0"/>
              <a:pPr/>
              <a:t>‹#›</a:t>
            </a:fld>
            <a:endParaRPr lang="en-AU" altLang="x-none"/>
          </a:p>
        </p:txBody>
      </p:sp>
    </p:spTree>
    <p:extLst>
      <p:ext uri="{BB962C8B-B14F-4D97-AF65-F5344CB8AC3E}">
        <p14:creationId xmlns:p14="http://schemas.microsoft.com/office/powerpoint/2010/main" val="212839028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Rectangle 1"/>
          <p:cNvSpPr/>
          <p:nvPr userDrawn="1"/>
        </p:nvSpPr>
        <p:spPr>
          <a:xfrm>
            <a:off x="3131840" y="1412776"/>
            <a:ext cx="5184576" cy="4233467"/>
          </a:xfrm>
          <a:prstGeom prst="rect">
            <a:avLst/>
          </a:prstGeom>
        </p:spPr>
        <p:txBody>
          <a:bodyPr wrap="square">
            <a:spAutoFit/>
          </a:bodyPr>
          <a:lstStyle/>
          <a:p>
            <a:pPr algn="l">
              <a:lnSpc>
                <a:spcPct val="115000"/>
              </a:lnSpc>
              <a:spcAft>
                <a:spcPts val="0"/>
              </a:spcAft>
            </a:pPr>
            <a:r>
              <a:rPr lang="en-AU" sz="1800" kern="12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Since 1960, ANU Law has stood as a leader in legal education and research; influencing public policy, inspiring law reform and social justice, and addressing contemporary legal, social and political challenges. </a:t>
            </a:r>
          </a:p>
          <a:p>
            <a:pPr algn="ctr">
              <a:lnSpc>
                <a:spcPct val="115000"/>
              </a:lnSpc>
              <a:spcAft>
                <a:spcPts val="0"/>
              </a:spcAft>
            </a:pPr>
            <a:endParaRPr lang="en-AU" sz="1800" kern="1200" dirty="0" smtClean="0">
              <a:solidFill>
                <a:schemeClr val="tx1"/>
              </a:solidFill>
              <a:effectLst/>
              <a:latin typeface="Arial" charset="0"/>
              <a:ea typeface="Calibri" panose="020F0502020204030204" pitchFamily="34" charset="0"/>
              <a:cs typeface="Arial" charset="0"/>
            </a:endParaRPr>
          </a:p>
          <a:p>
            <a:pPr algn="l">
              <a:lnSpc>
                <a:spcPct val="115000"/>
              </a:lnSpc>
              <a:spcAft>
                <a:spcPts val="0"/>
              </a:spcAft>
            </a:pP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Our</a:t>
            </a:r>
            <a:r>
              <a:rPr lang="en-AU" sz="1800" baseline="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 </a:t>
            </a: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history exists as a collection of shared memories between our students, staff, and alumni. </a:t>
            </a:r>
          </a:p>
          <a:p>
            <a:pPr algn="l">
              <a:lnSpc>
                <a:spcPct val="115000"/>
              </a:lnSpc>
              <a:spcAft>
                <a:spcPts val="0"/>
              </a:spcAft>
            </a:pPr>
            <a:endPar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endParaRPr>
          </a:p>
          <a:p>
            <a:pPr algn="l">
              <a:lnSpc>
                <a:spcPct val="115000"/>
              </a:lnSpc>
              <a:spcAft>
                <a:spcPts val="0"/>
              </a:spcAft>
            </a:pP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To celebrate this history, we need to hear from you. However small the memory or big the moment, share a photo or story from your time with us at </a:t>
            </a:r>
            <a:r>
              <a:rPr lang="en-AU" sz="1800" b="1" dirty="0" smtClean="0">
                <a:solidFill>
                  <a:srgbClr val="000000">
                    <a:alpha val="92000"/>
                  </a:srgbClr>
                </a:solidFill>
                <a:effectLst/>
                <a:latin typeface="HelveticaNeueLT Std" panose="020B0604020202020204" pitchFamily="34" charset="0"/>
                <a:ea typeface="Calibri" panose="020F0502020204030204" pitchFamily="34" charset="0"/>
                <a:cs typeface="Calibri" panose="020F0502020204030204" pitchFamily="34" charset="0"/>
              </a:rPr>
              <a:t>law.anu.edu.au/</a:t>
            </a:r>
            <a:r>
              <a:rPr lang="en-AU" sz="1800" b="1" dirty="0" err="1" smtClean="0">
                <a:solidFill>
                  <a:srgbClr val="000000">
                    <a:alpha val="92000"/>
                  </a:srgbClr>
                </a:solidFill>
                <a:effectLst/>
                <a:latin typeface="HelveticaNeueLT Std" panose="020B0604020202020204" pitchFamily="34" charset="0"/>
                <a:ea typeface="Calibri" panose="020F0502020204030204" pitchFamily="34" charset="0"/>
                <a:cs typeface="Calibri" panose="020F0502020204030204" pitchFamily="34" charset="0"/>
              </a:rPr>
              <a:t>sixtyyears</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287" t="11092" r="2598"/>
          <a:stretch/>
        </p:blipFill>
        <p:spPr>
          <a:xfrm>
            <a:off x="539552" y="2636912"/>
            <a:ext cx="2160000" cy="140384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9552" y="1412776"/>
            <a:ext cx="2160000" cy="1133755"/>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9552" y="4103413"/>
            <a:ext cx="2160000" cy="1435154"/>
          </a:xfrm>
          <a:prstGeom prst="rect">
            <a:avLst/>
          </a:prstGeom>
        </p:spPr>
      </p:pic>
    </p:spTree>
    <p:extLst>
      <p:ext uri="{BB962C8B-B14F-4D97-AF65-F5344CB8AC3E}">
        <p14:creationId xmlns:p14="http://schemas.microsoft.com/office/powerpoint/2010/main" val="256908789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pic>
        <p:nvPicPr>
          <p:cNvPr id="8" name="Picture 9" descr="ANU_LOGO_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332656"/>
            <a:ext cx="1511300" cy="5254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88024" y="4653136"/>
            <a:ext cx="3303435" cy="1440160"/>
          </a:xfrm>
          <a:prstGeom prst="rect">
            <a:avLst/>
          </a:prstGeom>
        </p:spPr>
      </p:pic>
    </p:spTree>
    <p:extLst>
      <p:ext uri="{BB962C8B-B14F-4D97-AF65-F5344CB8AC3E}">
        <p14:creationId xmlns:p14="http://schemas.microsoft.com/office/powerpoint/2010/main" val="20905082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en inhou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0A297500-7527-634B-90F4-69D0994C32B4}" type="slidenum">
              <a:rPr lang="nl-NL" smtClean="0"/>
              <a:pPr/>
              <a:t>‹#›</a:t>
            </a:fld>
            <a:endParaRPr lang="nl-NL" dirty="0"/>
          </a:p>
        </p:txBody>
      </p:sp>
      <p:sp>
        <p:nvSpPr>
          <p:cNvPr id="3" name="Content Placeholder 2"/>
          <p:cNvSpPr>
            <a:spLocks noGrp="1"/>
          </p:cNvSpPr>
          <p:nvPr>
            <p:ph sz="quarter" idx="13"/>
          </p:nvPr>
        </p:nvSpPr>
        <p:spPr>
          <a:xfrm>
            <a:off x="576263" y="1655999"/>
            <a:ext cx="7991475" cy="43923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1511492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506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Table Placeholder 2"/>
          <p:cNvSpPr>
            <a:spLocks noGrp="1"/>
          </p:cNvSpPr>
          <p:nvPr>
            <p:ph type="tbl" idx="1"/>
          </p:nvPr>
        </p:nvSpPr>
        <p:spPr>
          <a:xfrm>
            <a:off x="457200" y="1600200"/>
            <a:ext cx="8229600" cy="4495800"/>
          </a:xfrm>
          <a:prstGeom prst="rect">
            <a:avLst/>
          </a:prstGeom>
        </p:spPr>
        <p:txBody>
          <a:bodyPr/>
          <a:lstStyle/>
          <a:p>
            <a:endParaRPr lang="en-GB"/>
          </a:p>
        </p:txBody>
      </p:sp>
      <p:sp>
        <p:nvSpPr>
          <p:cNvPr id="4" name="Date Placeholder 3"/>
          <p:cNvSpPr>
            <a:spLocks noGrp="1"/>
          </p:cNvSpPr>
          <p:nvPr>
            <p:ph type="dt" sz="half" idx="10"/>
          </p:nvPr>
        </p:nvSpPr>
        <p:spPr>
          <a:xfrm>
            <a:off x="457200" y="6248400"/>
            <a:ext cx="2133600" cy="457200"/>
          </a:xfrm>
          <a:prstGeom prst="rect">
            <a:avLst/>
          </a:prstGeom>
        </p:spPr>
        <p:txBody>
          <a:bodyPr/>
          <a:lstStyle>
            <a:lvl1pPr>
              <a:defRPr/>
            </a:lvl1pPr>
          </a:lstStyle>
          <a:p>
            <a:r>
              <a:rPr lang="en-GB"/>
              <a:t>2</a:t>
            </a:r>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r>
              <a:rPr lang="en-GB"/>
              <a:t>Regulating the Digital Environment</a:t>
            </a:r>
          </a:p>
        </p:txBody>
      </p:sp>
      <p:sp>
        <p:nvSpPr>
          <p:cNvPr id="6" name="Slide Number Placeholder 5"/>
          <p:cNvSpPr>
            <a:spLocks noGrp="1"/>
          </p:cNvSpPr>
          <p:nvPr>
            <p:ph type="sldNum" sz="quarter" idx="12"/>
          </p:nvPr>
        </p:nvSpPr>
        <p:spPr>
          <a:xfrm>
            <a:off x="6553200" y="6248400"/>
            <a:ext cx="2133600" cy="457200"/>
          </a:xfrm>
          <a:prstGeom prst="rect">
            <a:avLst/>
          </a:prstGeom>
        </p:spPr>
        <p:txBody>
          <a:bodyPr/>
          <a:lstStyle>
            <a:lvl1pPr>
              <a:defRPr/>
            </a:lvl1pPr>
          </a:lstStyle>
          <a:p>
            <a:fld id="{6199CBF6-B5D1-4DDE-87E1-93C822EB0C98}" type="slidenum">
              <a:rPr lang="en-GB"/>
              <a:pPr/>
              <a:t>‹#›</a:t>
            </a:fld>
            <a:endParaRPr lang="en-GB"/>
          </a:p>
        </p:txBody>
      </p:sp>
    </p:spTree>
    <p:extLst>
      <p:ext uri="{BB962C8B-B14F-4D97-AF65-F5344CB8AC3E}">
        <p14:creationId xmlns:p14="http://schemas.microsoft.com/office/powerpoint/2010/main" val="251311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aseline="0">
                <a:solidFill>
                  <a:srgbClr val="52BDEC"/>
                </a:solidFill>
              </a:defRPr>
            </a:lvl1pPr>
          </a:lstStyle>
          <a:p>
            <a:r>
              <a:rPr lang="en-US" smtClean="0"/>
              <a:t>Click to edit Master title style</a:t>
            </a:r>
            <a:endParaRPr lang="nl-BE" dirty="0"/>
          </a:p>
        </p:txBody>
      </p:sp>
      <p:sp>
        <p:nvSpPr>
          <p:cNvPr id="6" name="Tijdelijke aanduiding voor tekst 2"/>
          <p:cNvSpPr>
            <a:spLocks noGrp="1"/>
          </p:cNvSpPr>
          <p:nvPr>
            <p:ph idx="1"/>
          </p:nvPr>
        </p:nvSpPr>
        <p:spPr>
          <a:xfrm>
            <a:off x="540000" y="1349999"/>
            <a:ext cx="8334000" cy="4428000"/>
          </a:xfrm>
          <a:prstGeom prst="rect">
            <a:avLst/>
          </a:prstGeom>
        </p:spPr>
        <p:txBody>
          <a:bodyPr rtlCol="0">
            <a:noAutofit/>
          </a:bodyPr>
          <a:lstStyle>
            <a:lvl1pP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Tijdelijke aanduiding voor datum 3"/>
          <p:cNvSpPr>
            <a:spLocks noGrp="1"/>
          </p:cNvSpPr>
          <p:nvPr>
            <p:ph type="dt" sz="half" idx="10"/>
          </p:nvPr>
        </p:nvSpPr>
        <p:spPr/>
        <p:txBody>
          <a:bodyPr/>
          <a:lstStyle>
            <a:lvl1pPr>
              <a:defRPr/>
            </a:lvl1pPr>
          </a:lstStyle>
          <a:p>
            <a:fld id="{02B84440-86BE-484C-BD11-14930D7D0A1C}" type="datetime1">
              <a:rPr lang="nl-BE"/>
              <a:pPr/>
              <a:t>11/04/2022</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7" name="Tijdelijke aanduiding voor dianummer 5"/>
          <p:cNvSpPr>
            <a:spLocks noGrp="1"/>
          </p:cNvSpPr>
          <p:nvPr>
            <p:ph type="sldNum" sz="quarter" idx="12"/>
          </p:nvPr>
        </p:nvSpPr>
        <p:spPr/>
        <p:txBody>
          <a:bodyPr/>
          <a:lstStyle>
            <a:lvl1pPr>
              <a:defRPr/>
            </a:lvl1pPr>
          </a:lstStyle>
          <a:p>
            <a:fld id="{BCCD1CBA-BD56-2C48-BB4F-16E653153490}" type="slidenum">
              <a:rPr lang="nl-BE"/>
              <a:pPr/>
              <a:t>‹#›</a:t>
            </a:fld>
            <a:endParaRPr lang="nl-BE"/>
          </a:p>
        </p:txBody>
      </p:sp>
    </p:spTree>
    <p:extLst>
      <p:ext uri="{BB962C8B-B14F-4D97-AF65-F5344CB8AC3E}">
        <p14:creationId xmlns:p14="http://schemas.microsoft.com/office/powerpoint/2010/main" val="1706281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14D4E17-FD49-44D5-AD7A-5973182DB198}"/>
              </a:ext>
            </a:extLst>
          </p:cNvPr>
          <p:cNvSpPr>
            <a:spLocks noGrp="1"/>
          </p:cNvSpPr>
          <p:nvPr>
            <p:ph type="title" hasCustomPrompt="1"/>
          </p:nvPr>
        </p:nvSpPr>
        <p:spPr>
          <a:xfrm>
            <a:off x="628650" y="365126"/>
            <a:ext cx="7886700" cy="1325563"/>
          </a:xfrm>
          <a:prstGeom prst="rect">
            <a:avLst/>
          </a:prstGeom>
        </p:spPr>
        <p:txBody>
          <a:bodyPr vert="horz" lIns="91440" tIns="45720" rIns="91440" bIns="45720" rtlCol="0" anchor="ctr">
            <a:normAutofit/>
          </a:bodyPr>
          <a:lstStyle>
            <a:lvl1pPr>
              <a:defRPr>
                <a:solidFill>
                  <a:srgbClr val="A60F38"/>
                </a:solidFill>
              </a:defRPr>
            </a:lvl1pPr>
          </a:lstStyle>
          <a:p>
            <a:r>
              <a:rPr lang="en-US" dirty="0"/>
              <a:t>Click to add heading</a:t>
            </a:r>
          </a:p>
        </p:txBody>
      </p:sp>
      <p:sp>
        <p:nvSpPr>
          <p:cNvPr id="3" name="Text Placeholder 2">
            <a:extLst>
              <a:ext uri="{FF2B5EF4-FFF2-40B4-BE49-F238E27FC236}">
                <a16:creationId xmlns:a16="http://schemas.microsoft.com/office/drawing/2014/main" id="{CF0770DD-5620-4BC8-B0B1-139FE4053038}"/>
              </a:ext>
            </a:extLst>
          </p:cNvPr>
          <p:cNvSpPr>
            <a:spLocks noGrp="1"/>
          </p:cNvSpPr>
          <p:nvPr>
            <p:ph type="body" sz="quarter" idx="10" hasCustomPrompt="1"/>
          </p:nvPr>
        </p:nvSpPr>
        <p:spPr>
          <a:xfrm>
            <a:off x="628650" y="1955801"/>
            <a:ext cx="7886700" cy="4030330"/>
          </a:xfrm>
          <a:prstGeom prst="rect">
            <a:avLst/>
          </a:prstGeom>
        </p:spPr>
        <p:txBody>
          <a:bodyPr/>
          <a:lstStyle>
            <a:lvl1pPr marL="324000" indent="-324000" defTabSz="675000">
              <a:lnSpc>
                <a:spcPct val="100000"/>
              </a:lnSpc>
              <a:defRPr>
                <a:solidFill>
                  <a:schemeClr val="tx1"/>
                </a:solidFill>
                <a:latin typeface="+mn-lt"/>
              </a:defRPr>
            </a:lvl1pPr>
            <a:lvl2pPr marL="648000" indent="-324000" defTabSz="675000">
              <a:lnSpc>
                <a:spcPct val="100000"/>
              </a:lnSpc>
              <a:spcBef>
                <a:spcPts val="750"/>
              </a:spcBef>
              <a:defRPr>
                <a:solidFill>
                  <a:schemeClr val="accent4"/>
                </a:solidFill>
                <a:latin typeface="+mn-lt"/>
              </a:defRPr>
            </a:lvl2pPr>
            <a:lvl3pPr marL="999000" indent="-324000" defTabSz="675000">
              <a:lnSpc>
                <a:spcPct val="100000"/>
              </a:lnSpc>
              <a:spcBef>
                <a:spcPts val="750"/>
              </a:spcBef>
              <a:defRPr>
                <a:solidFill>
                  <a:schemeClr val="tx1"/>
                </a:solidFill>
                <a:latin typeface="+mn-lt"/>
              </a:defRPr>
            </a:lvl3pPr>
            <a:lvl4pPr marL="1350000" indent="-324000" defTabSz="675000">
              <a:lnSpc>
                <a:spcPct val="100000"/>
              </a:lnSpc>
              <a:spcBef>
                <a:spcPts val="750"/>
              </a:spcBef>
              <a:defRPr>
                <a:solidFill>
                  <a:schemeClr val="accent4"/>
                </a:solidFill>
                <a:latin typeface="+mn-lt"/>
              </a:defRPr>
            </a:lvl4pPr>
            <a:lvl5pPr marL="1674000" indent="-324000" defTabSz="675000">
              <a:lnSpc>
                <a:spcPct val="100000"/>
              </a:lnSpc>
              <a:spcBef>
                <a:spcPts val="750"/>
              </a:spcBef>
              <a:defRPr>
                <a:solidFill>
                  <a:schemeClr val="tx1"/>
                </a:solidFill>
                <a:latin typeface="+mn-l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Slide Number Placeholder 5"/>
          <p:cNvSpPr>
            <a:spLocks noGrp="1"/>
          </p:cNvSpPr>
          <p:nvPr>
            <p:ph type="sldNum" sz="quarter" idx="4"/>
          </p:nvPr>
        </p:nvSpPr>
        <p:spPr>
          <a:xfrm>
            <a:off x="241258" y="6213634"/>
            <a:ext cx="2057400" cy="365125"/>
          </a:xfrm>
          <a:prstGeom prst="rect">
            <a:avLst/>
          </a:prstGeom>
        </p:spPr>
        <p:txBody>
          <a:bodyPr vert="horz" lIns="0" tIns="45720" rIns="91440" bIns="0" rtlCol="0" anchor="b" anchorCtr="0"/>
          <a:lstStyle>
            <a:lvl1pPr algn="l">
              <a:defRPr sz="750">
                <a:solidFill>
                  <a:schemeClr val="tx1">
                    <a:tint val="75000"/>
                  </a:schemeClr>
                </a:solidFill>
                <a:latin typeface="Arial" panose="020B0604020202020204" pitchFamily="34" charset="0"/>
                <a:cs typeface="Arial" panose="020B0604020202020204" pitchFamily="34" charset="0"/>
              </a:defRPr>
            </a:lvl1pPr>
          </a:lstStyle>
          <a:p>
            <a:fld id="{A2912448-FEEC-49E8-9588-2DF1F90D57C2}" type="slidenum">
              <a:rPr lang="en-US" smtClean="0"/>
              <a:pPr/>
              <a:t>‹#›</a:t>
            </a:fld>
            <a:endParaRPr lang="en-US" dirty="0"/>
          </a:p>
        </p:txBody>
      </p:sp>
    </p:spTree>
    <p:extLst>
      <p:ext uri="{BB962C8B-B14F-4D97-AF65-F5344CB8AC3E}">
        <p14:creationId xmlns:p14="http://schemas.microsoft.com/office/powerpoint/2010/main" val="2571882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199" y="1916113"/>
            <a:ext cx="8240713"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F89FC6BB-8C27-F94A-91F2-E83A92A465D1}" type="slidenum">
              <a:rPr lang="en-AU" altLang="x-none" smtClean="0"/>
              <a:pPr/>
              <a:t>‹#›</a:t>
            </a:fld>
            <a:endParaRPr lang="en-AU" altLang="x-none"/>
          </a:p>
        </p:txBody>
      </p:sp>
    </p:spTree>
    <p:extLst>
      <p:ext uri="{BB962C8B-B14F-4D97-AF65-F5344CB8AC3E}">
        <p14:creationId xmlns:p14="http://schemas.microsoft.com/office/powerpoint/2010/main" val="15797149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14379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7687EAC1-25B4-6649-AB5D-4B7E84931DA7}" type="slidenum">
              <a:rPr lang="en-AU" altLang="x-none" smtClean="0"/>
              <a:pPr/>
              <a:t>‹#›</a:t>
            </a:fld>
            <a:endParaRPr lang="en-AU" altLang="x-none"/>
          </a:p>
        </p:txBody>
      </p:sp>
    </p:spTree>
    <p:extLst>
      <p:ext uri="{BB962C8B-B14F-4D97-AF65-F5344CB8AC3E}">
        <p14:creationId xmlns:p14="http://schemas.microsoft.com/office/powerpoint/2010/main" val="9295594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16113"/>
            <a:ext cx="4038600"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16113"/>
            <a:ext cx="4038600"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1DA24F7C-11E0-8C43-95D0-813906CF76BC}" type="slidenum">
              <a:rPr lang="en-AU" altLang="x-none" smtClean="0"/>
              <a:pPr/>
              <a:t>‹#›</a:t>
            </a:fld>
            <a:endParaRPr lang="en-AU" altLang="x-none"/>
          </a:p>
        </p:txBody>
      </p:sp>
    </p:spTree>
    <p:extLst>
      <p:ext uri="{BB962C8B-B14F-4D97-AF65-F5344CB8AC3E}">
        <p14:creationId xmlns:p14="http://schemas.microsoft.com/office/powerpoint/2010/main" val="1628165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519261"/>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885008"/>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30238" y="2768748"/>
            <a:ext cx="3868737" cy="2964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885008"/>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768748"/>
            <a:ext cx="3887788" cy="2964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z="1200"/>
            </a:lvl1pPr>
          </a:lstStyle>
          <a:p>
            <a:endParaRPr lang="en-AU" altLang="x-none"/>
          </a:p>
        </p:txBody>
      </p:sp>
      <p:sp>
        <p:nvSpPr>
          <p:cNvPr id="8" name="Footer Placeholder 7"/>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9" name="Slide Number Placeholder 8"/>
          <p:cNvSpPr>
            <a:spLocks noGrp="1"/>
          </p:cNvSpPr>
          <p:nvPr>
            <p:ph type="sldNum" sz="quarter" idx="12"/>
          </p:nvPr>
        </p:nvSpPr>
        <p:spPr/>
        <p:txBody>
          <a:bodyPr/>
          <a:lstStyle>
            <a:lvl1pPr>
              <a:defRPr sz="1200"/>
            </a:lvl1pPr>
          </a:lstStyle>
          <a:p>
            <a:fld id="{B5DB8171-D680-7343-8453-43227B20E101}" type="slidenum">
              <a:rPr lang="en-AU" altLang="x-none" smtClean="0"/>
              <a:pPr/>
              <a:t>‹#›</a:t>
            </a:fld>
            <a:endParaRPr lang="en-AU" altLang="x-none"/>
          </a:p>
        </p:txBody>
      </p:sp>
    </p:spTree>
    <p:extLst>
      <p:ext uri="{BB962C8B-B14F-4D97-AF65-F5344CB8AC3E}">
        <p14:creationId xmlns:p14="http://schemas.microsoft.com/office/powerpoint/2010/main" val="5628332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z="1200"/>
            </a:lvl1pPr>
          </a:lstStyle>
          <a:p>
            <a:endParaRPr lang="en-AU" altLang="x-none"/>
          </a:p>
        </p:txBody>
      </p:sp>
      <p:sp>
        <p:nvSpPr>
          <p:cNvPr id="4" name="Footer Placeholder 3"/>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5" name="Slide Number Placeholder 4"/>
          <p:cNvSpPr>
            <a:spLocks noGrp="1"/>
          </p:cNvSpPr>
          <p:nvPr>
            <p:ph type="sldNum" sz="quarter" idx="12"/>
          </p:nvPr>
        </p:nvSpPr>
        <p:spPr/>
        <p:txBody>
          <a:bodyPr/>
          <a:lstStyle>
            <a:lvl1pPr>
              <a:defRPr sz="1200"/>
            </a:lvl1pPr>
          </a:lstStyle>
          <a:p>
            <a:fld id="{D0817F97-46B2-A643-88E5-074E7847BE3C}" type="slidenum">
              <a:rPr lang="en-AU" altLang="x-none" smtClean="0"/>
              <a:pPr/>
              <a:t>‹#›</a:t>
            </a:fld>
            <a:endParaRPr lang="en-AU" altLang="x-none"/>
          </a:p>
        </p:txBody>
      </p:sp>
    </p:spTree>
    <p:extLst>
      <p:ext uri="{BB962C8B-B14F-4D97-AF65-F5344CB8AC3E}">
        <p14:creationId xmlns:p14="http://schemas.microsoft.com/office/powerpoint/2010/main" val="20205690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1200"/>
            </a:lvl1pPr>
          </a:lstStyle>
          <a:p>
            <a:endParaRPr lang="en-AU" altLang="x-none"/>
          </a:p>
        </p:txBody>
      </p:sp>
      <p:sp>
        <p:nvSpPr>
          <p:cNvPr id="3" name="Footer Placeholder 2"/>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4" name="Slide Number Placeholder 3"/>
          <p:cNvSpPr>
            <a:spLocks noGrp="1"/>
          </p:cNvSpPr>
          <p:nvPr>
            <p:ph type="sldNum" sz="quarter" idx="12"/>
          </p:nvPr>
        </p:nvSpPr>
        <p:spPr/>
        <p:txBody>
          <a:bodyPr/>
          <a:lstStyle>
            <a:lvl1pPr>
              <a:defRPr sz="1200"/>
            </a:lvl1pPr>
          </a:lstStyle>
          <a:p>
            <a:fld id="{B3BDD000-5D8E-4740-8C73-50BC10866A03}" type="slidenum">
              <a:rPr lang="en-AU" altLang="x-none" smtClean="0"/>
              <a:pPr/>
              <a:t>‹#›</a:t>
            </a:fld>
            <a:endParaRPr lang="en-AU" altLang="x-none"/>
          </a:p>
        </p:txBody>
      </p:sp>
    </p:spTree>
    <p:extLst>
      <p:ext uri="{BB962C8B-B14F-4D97-AF65-F5344CB8AC3E}">
        <p14:creationId xmlns:p14="http://schemas.microsoft.com/office/powerpoint/2010/main" val="154445786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676672"/>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859631"/>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281708"/>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BF5A8E7A-4098-AB4E-8356-97C0B71B5837}" type="slidenum">
              <a:rPr lang="en-AU" altLang="x-none" smtClean="0"/>
              <a:pPr/>
              <a:t>‹#›</a:t>
            </a:fld>
            <a:endParaRPr lang="en-AU" altLang="x-none"/>
          </a:p>
        </p:txBody>
      </p:sp>
    </p:spTree>
    <p:extLst>
      <p:ext uri="{BB962C8B-B14F-4D97-AF65-F5344CB8AC3E}">
        <p14:creationId xmlns:p14="http://schemas.microsoft.com/office/powerpoint/2010/main" val="10685125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676672"/>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1147663"/>
            <a:ext cx="4629150" cy="452288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281708"/>
            <a:ext cx="2949575" cy="33888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BBFA26A6-4122-6144-85F0-3BBCE759E0C0}" type="slidenum">
              <a:rPr lang="en-AU" altLang="x-none" smtClean="0"/>
              <a:pPr/>
              <a:t>‹#›</a:t>
            </a:fld>
            <a:endParaRPr lang="en-AU" altLang="x-none"/>
          </a:p>
        </p:txBody>
      </p:sp>
    </p:spTree>
    <p:extLst>
      <p:ext uri="{BB962C8B-B14F-4D97-AF65-F5344CB8AC3E}">
        <p14:creationId xmlns:p14="http://schemas.microsoft.com/office/powerpoint/2010/main" val="123255819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0" y="6597650"/>
            <a:ext cx="9144000" cy="260350"/>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 name="Rectangle 2"/>
          <p:cNvSpPr>
            <a:spLocks noGrp="1" noChangeArrowheads="1"/>
          </p:cNvSpPr>
          <p:nvPr>
            <p:ph type="title"/>
          </p:nvPr>
        </p:nvSpPr>
        <p:spPr bwMode="auto">
          <a:xfrm>
            <a:off x="468313" y="765175"/>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altLang="x-none"/>
              <a:t>Click to edit Master title style</a:t>
            </a:r>
          </a:p>
        </p:txBody>
      </p:sp>
      <p:sp>
        <p:nvSpPr>
          <p:cNvPr id="1027" name="Rectangle 3"/>
          <p:cNvSpPr>
            <a:spLocks noGrp="1" noChangeArrowheads="1"/>
          </p:cNvSpPr>
          <p:nvPr>
            <p:ph type="body" idx="1"/>
          </p:nvPr>
        </p:nvSpPr>
        <p:spPr bwMode="auto">
          <a:xfrm>
            <a:off x="457200" y="1916113"/>
            <a:ext cx="8229600" cy="381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1028" name="Rectangle 4"/>
          <p:cNvSpPr>
            <a:spLocks noGrp="1" noChangeArrowheads="1"/>
          </p:cNvSpPr>
          <p:nvPr>
            <p:ph type="dt" sz="half" idx="2"/>
          </p:nvPr>
        </p:nvSpPr>
        <p:spPr bwMode="auto">
          <a:xfrm>
            <a:off x="5724525" y="6597650"/>
            <a:ext cx="2133600"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endParaRPr lang="en-AU" altLang="x-none"/>
          </a:p>
        </p:txBody>
      </p:sp>
      <p:sp>
        <p:nvSpPr>
          <p:cNvPr id="1029" name="Rectangle 5"/>
          <p:cNvSpPr>
            <a:spLocks noGrp="1" noChangeArrowheads="1"/>
          </p:cNvSpPr>
          <p:nvPr>
            <p:ph type="ftr" sz="quarter" idx="3"/>
          </p:nvPr>
        </p:nvSpPr>
        <p:spPr bwMode="auto">
          <a:xfrm>
            <a:off x="395288" y="6597650"/>
            <a:ext cx="5040312"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r>
              <a:rPr lang="en-AU" altLang="x-none"/>
              <a:t>Footer text goes in here</a:t>
            </a:r>
          </a:p>
        </p:txBody>
      </p:sp>
      <p:sp>
        <p:nvSpPr>
          <p:cNvPr id="1030" name="Rectangle 6"/>
          <p:cNvSpPr>
            <a:spLocks noGrp="1" noChangeArrowheads="1"/>
          </p:cNvSpPr>
          <p:nvPr>
            <p:ph type="sldNum" sz="quarter" idx="4"/>
          </p:nvPr>
        </p:nvSpPr>
        <p:spPr bwMode="auto">
          <a:xfrm>
            <a:off x="8101013" y="6597650"/>
            <a:ext cx="5857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E0600C36-DE0C-DF4C-AAF5-1561733FE351}" type="slidenum">
              <a:rPr lang="en-AU" altLang="x-none"/>
              <a:pPr/>
              <a:t>‹#›</a:t>
            </a:fld>
            <a:endParaRPr lang="en-AU" altLang="x-none"/>
          </a:p>
        </p:txBody>
      </p:sp>
      <p:sp>
        <p:nvSpPr>
          <p:cNvPr id="1031" name="Rectangle 7"/>
          <p:cNvSpPr>
            <a:spLocks noChangeArrowheads="1"/>
          </p:cNvSpPr>
          <p:nvPr/>
        </p:nvSpPr>
        <p:spPr bwMode="auto">
          <a:xfrm>
            <a:off x="0" y="0"/>
            <a:ext cx="9144000" cy="7651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x-none" altLang="x-none"/>
          </a:p>
        </p:txBody>
      </p:sp>
      <p:pic>
        <p:nvPicPr>
          <p:cNvPr id="1033" name="Picture 9" descr="ANU_LOGO_WHIT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8313" y="115888"/>
            <a:ext cx="1511300" cy="5254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345013" y="5796028"/>
            <a:ext cx="1512000" cy="67614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 id="2147483664" r:id="rId16"/>
    <p:sldLayoutId id="2147483665" r:id="rId17"/>
    <p:sldLayoutId id="2147483666" r:id="rId18"/>
  </p:sldLayoutIdLst>
  <p:timing>
    <p:tnLst>
      <p:par>
        <p:cTn id="1" dur="indefinite" restart="never" nodeType="tmRoot"/>
      </p:par>
    </p:tnLst>
  </p:timing>
  <p:hf hdr="0" ftr="0" dt="0"/>
  <p:txStyles>
    <p:title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damian.Clifford@anu.edu.a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Grp="1" noChangeArrowheads="1"/>
          </p:cNvSpPr>
          <p:nvPr>
            <p:ph type="subTitle" idx="1"/>
          </p:nvPr>
        </p:nvSpPr>
        <p:spPr>
          <a:xfrm>
            <a:off x="468313" y="4652963"/>
            <a:ext cx="8280400" cy="1107996"/>
          </a:xfrm>
        </p:spPr>
        <p:txBody>
          <a:bodyPr/>
          <a:lstStyle/>
          <a:p>
            <a:pPr>
              <a:lnSpc>
                <a:spcPct val="150000"/>
              </a:lnSpc>
            </a:pPr>
            <a:r>
              <a:rPr lang="en-AU" altLang="x-none" dirty="0" smtClean="0"/>
              <a:t>Dr Damian Clifford</a:t>
            </a:r>
            <a:br>
              <a:rPr lang="en-AU" altLang="x-none" dirty="0" smtClean="0"/>
            </a:br>
            <a:r>
              <a:rPr lang="en-AU" altLang="x-none" sz="1600" dirty="0" smtClean="0">
                <a:hlinkClick r:id="rId2"/>
              </a:rPr>
              <a:t>damian.clifford@anu.edu.au</a:t>
            </a:r>
            <a:endParaRPr lang="x-none" altLang="x-none" sz="3200" dirty="0"/>
          </a:p>
        </p:txBody>
      </p:sp>
      <p:sp>
        <p:nvSpPr>
          <p:cNvPr id="20484" name="Rectangle 4"/>
          <p:cNvSpPr>
            <a:spLocks noGrp="1" noChangeArrowheads="1"/>
          </p:cNvSpPr>
          <p:nvPr>
            <p:ph type="ctrTitle"/>
          </p:nvPr>
        </p:nvSpPr>
        <p:spPr>
          <a:xfrm>
            <a:off x="504825" y="1671191"/>
            <a:ext cx="8207375" cy="2123658"/>
          </a:xfrm>
        </p:spPr>
        <p:txBody>
          <a:bodyPr/>
          <a:lstStyle/>
          <a:p>
            <a:r>
              <a:rPr lang="en-AU" altLang="x-none" b="1" dirty="0" smtClean="0"/>
              <a:t>Introduction to Cyber Law: Cyber Law or the Law and Cyber</a:t>
            </a:r>
            <a:r>
              <a:rPr lang="en-AU" altLang="x-none" b="1" dirty="0" smtClean="0"/>
              <a:t/>
            </a:r>
            <a:br>
              <a:rPr lang="en-AU" altLang="x-none" b="1" dirty="0" smtClean="0"/>
            </a:br>
            <a:r>
              <a:rPr lang="en-AU" altLang="x-none" b="1" dirty="0"/>
              <a:t/>
            </a:r>
            <a:br>
              <a:rPr lang="en-AU" altLang="x-none" b="1" dirty="0"/>
            </a:br>
            <a:r>
              <a:rPr lang="en-AU" altLang="x-none" sz="2400" b="1" dirty="0" smtClean="0"/>
              <a:t>LAWS8077 – CYBER LAW</a:t>
            </a:r>
            <a:endParaRPr lang="x-none" altLang="x-none"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10</a:t>
            </a:fld>
            <a:endParaRPr lang="en-AU" altLang="x-none"/>
          </a:p>
        </p:txBody>
      </p:sp>
      <p:sp>
        <p:nvSpPr>
          <p:cNvPr id="8" name="Title 1"/>
          <p:cNvSpPr>
            <a:spLocks noGrp="1"/>
          </p:cNvSpPr>
          <p:nvPr>
            <p:ph type="title"/>
          </p:nvPr>
        </p:nvSpPr>
        <p:spPr>
          <a:xfrm>
            <a:off x="395536" y="1484784"/>
            <a:ext cx="8229600" cy="573614"/>
          </a:xfrm>
        </p:spPr>
        <p:txBody>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Different modalities interacting</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755576" y="2276872"/>
            <a:ext cx="8136904" cy="3693319"/>
          </a:xfrm>
          <a:prstGeom prst="rect">
            <a:avLst/>
          </a:prstGeom>
        </p:spPr>
        <p:txBody>
          <a:bodyPr wrap="square">
            <a:spAutoFit/>
          </a:bodyPr>
          <a:lstStyle/>
          <a:p>
            <a:pPr marL="285750" indent="-285750">
              <a:buFont typeface="Arial" panose="020B0604020202020204" pitchFamily="34" charset="0"/>
              <a:buChar char="•"/>
            </a:pPr>
            <a:r>
              <a:rPr lang="en-AU" dirty="0" smtClean="0"/>
              <a:t>The </a:t>
            </a:r>
            <a:r>
              <a:rPr lang="en-AU" dirty="0"/>
              <a:t>law and the market: </a:t>
            </a:r>
            <a:r>
              <a:rPr lang="en-AU" dirty="0" smtClean="0"/>
              <a:t>Certain practices </a:t>
            </a:r>
            <a:r>
              <a:rPr lang="en-AU" dirty="0"/>
              <a:t>are prohibited </a:t>
            </a:r>
            <a:endParaRPr lang="en-AU" dirty="0" smtClean="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smtClean="0"/>
              <a:t>Social </a:t>
            </a:r>
            <a:r>
              <a:rPr lang="en-AU" dirty="0"/>
              <a:t>norms and the </a:t>
            </a:r>
            <a:r>
              <a:rPr lang="en-AU" dirty="0" smtClean="0"/>
              <a:t>law: Privacy</a:t>
            </a:r>
            <a:r>
              <a:rPr lang="en-AU" dirty="0"/>
              <a:t>: </a:t>
            </a:r>
            <a:r>
              <a:rPr lang="en-AU" dirty="0" smtClean="0"/>
              <a:t>a </a:t>
            </a:r>
            <a:r>
              <a:rPr lang="en-AU" dirty="0"/>
              <a:t>social norm </a:t>
            </a:r>
            <a:r>
              <a:rPr lang="en-AU" dirty="0" smtClean="0"/>
              <a:t>that developed into a  </a:t>
            </a:r>
            <a:r>
              <a:rPr lang="en-AU" dirty="0"/>
              <a:t>fundamental </a:t>
            </a:r>
            <a:r>
              <a:rPr lang="en-AU" dirty="0" smtClean="0"/>
              <a:t>human right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smtClean="0"/>
              <a:t>The </a:t>
            </a:r>
            <a:r>
              <a:rPr lang="en-AU" dirty="0"/>
              <a:t>law and architecture/code (and vice-versa</a:t>
            </a:r>
            <a:r>
              <a:rPr lang="en-AU" dirty="0" smtClean="0"/>
              <a:t>): </a:t>
            </a:r>
            <a:r>
              <a:rPr lang="en-AU" dirty="0"/>
              <a:t>Encryption and wiretapping; export controls and encryption </a:t>
            </a:r>
            <a:endParaRPr lang="en-AU" dirty="0" smtClean="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smtClean="0"/>
              <a:t>Code </a:t>
            </a:r>
            <a:r>
              <a:rPr lang="en-AU" dirty="0"/>
              <a:t>and the market and social </a:t>
            </a:r>
            <a:r>
              <a:rPr lang="en-AU" dirty="0" smtClean="0"/>
              <a:t>norms: Cryptocurrencies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smtClean="0"/>
              <a:t>The </a:t>
            </a:r>
            <a:r>
              <a:rPr lang="en-AU" dirty="0"/>
              <a:t>law and architecture/code and markets and social </a:t>
            </a:r>
            <a:r>
              <a:rPr lang="en-AU" dirty="0" smtClean="0"/>
              <a:t>norms: P2P </a:t>
            </a:r>
            <a:r>
              <a:rPr lang="en-AU" dirty="0"/>
              <a:t>file sharing and IP law and technical protection measures and anti-circumvention laws and “you wouldn’t download a car”</a:t>
            </a:r>
          </a:p>
        </p:txBody>
      </p:sp>
    </p:spTree>
    <p:extLst>
      <p:ext uri="{BB962C8B-B14F-4D97-AF65-F5344CB8AC3E}">
        <p14:creationId xmlns:p14="http://schemas.microsoft.com/office/powerpoint/2010/main" val="1621545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078396" y="6183330"/>
            <a:ext cx="585787" cy="126163"/>
          </a:xfrm>
        </p:spPr>
        <p:txBody>
          <a:bodyPr/>
          <a:lstStyle/>
          <a:p>
            <a:fld id="{0A297500-7527-634B-90F4-69D0994C32B4}" type="slidenum">
              <a:rPr lang="nl-NL" smtClean="0"/>
              <a:pPr/>
              <a:t>11</a:t>
            </a:fld>
            <a:endParaRPr lang="nl-NL" dirty="0"/>
          </a:p>
        </p:txBody>
      </p:sp>
      <p:sp>
        <p:nvSpPr>
          <p:cNvPr id="5" name="Content Placeholder 2"/>
          <p:cNvSpPr>
            <a:spLocks noGrp="1"/>
          </p:cNvSpPr>
          <p:nvPr>
            <p:ph idx="4294967295"/>
          </p:nvPr>
        </p:nvSpPr>
        <p:spPr>
          <a:xfrm>
            <a:off x="1812724" y="4005064"/>
            <a:ext cx="6058103" cy="1368152"/>
          </a:xfrm>
          <a:prstGeom prst="rect">
            <a:avLst/>
          </a:prstGeom>
        </p:spPr>
        <p:txBody>
          <a:bodyPr>
            <a:noAutofit/>
          </a:bodyPr>
          <a:lstStyle/>
          <a:p>
            <a:pPr marL="0" lvl="2" indent="0" algn="ctr">
              <a:lnSpc>
                <a:spcPct val="90000"/>
              </a:lnSpc>
              <a:spcBef>
                <a:spcPts val="750"/>
              </a:spcBef>
              <a:buSzPct val="110000"/>
              <a:buNone/>
            </a:pPr>
            <a:r>
              <a:rPr lang="en-US" b="1" dirty="0" smtClean="0">
                <a:latin typeface="Tahoma" panose="020B0604030504040204" pitchFamily="34" charset="0"/>
                <a:ea typeface="Tahoma" panose="020B0604030504040204" pitchFamily="34" charset="0"/>
                <a:cs typeface="Tahoma" panose="020B0604030504040204" pitchFamily="34" charset="0"/>
              </a:rPr>
              <a:t>Taking </a:t>
            </a:r>
            <a:r>
              <a:rPr lang="en-US" b="1" dirty="0">
                <a:latin typeface="Tahoma" panose="020B0604030504040204" pitchFamily="34" charset="0"/>
                <a:ea typeface="Tahoma" panose="020B0604030504040204" pitchFamily="34" charset="0"/>
                <a:cs typeface="Tahoma" panose="020B0604030504040204" pitchFamily="34" charset="0"/>
              </a:rPr>
              <a:t>the example of smoking, </a:t>
            </a:r>
            <a:r>
              <a:rPr lang="en-US" b="1" dirty="0" smtClean="0">
                <a:latin typeface="Tahoma" panose="020B0604030504040204" pitchFamily="34" charset="0"/>
                <a:ea typeface="Tahoma" panose="020B0604030504040204" pitchFamily="34" charset="0"/>
                <a:cs typeface="Tahoma" panose="020B0604030504040204" pitchFamily="34" charset="0"/>
              </a:rPr>
              <a:t>how do these modalities fit with the constraining of certain social </a:t>
            </a:r>
            <a:r>
              <a:rPr lang="en-US" b="1" dirty="0" err="1" smtClean="0">
                <a:latin typeface="Tahoma" panose="020B0604030504040204" pitchFamily="34" charset="0"/>
                <a:ea typeface="Tahoma" panose="020B0604030504040204" pitchFamily="34" charset="0"/>
                <a:cs typeface="Tahoma" panose="020B0604030504040204" pitchFamily="34" charset="0"/>
              </a:rPr>
              <a:t>behaviour</a:t>
            </a:r>
            <a:r>
              <a:rPr lang="en-US" b="1" dirty="0" smtClean="0">
                <a:latin typeface="Tahoma" panose="020B0604030504040204" pitchFamily="34" charset="0"/>
                <a:ea typeface="Tahoma" panose="020B0604030504040204" pitchFamily="34" charset="0"/>
                <a:cs typeface="Tahoma" panose="020B0604030504040204" pitchFamily="34" charset="0"/>
              </a:rPr>
              <a:t>? </a:t>
            </a:r>
            <a:endParaRPr lang="en-GB"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a:stretch>
            <a:fillRect/>
          </a:stretch>
        </p:blipFill>
        <p:spPr>
          <a:xfrm>
            <a:off x="3131840" y="1052736"/>
            <a:ext cx="3419872" cy="2829944"/>
          </a:xfrm>
          <a:prstGeom prst="rect">
            <a:avLst/>
          </a:prstGeom>
        </p:spPr>
      </p:pic>
    </p:spTree>
    <p:extLst>
      <p:ext uri="{BB962C8B-B14F-4D97-AF65-F5344CB8AC3E}">
        <p14:creationId xmlns:p14="http://schemas.microsoft.com/office/powerpoint/2010/main" val="3980569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567001" y="764704"/>
            <a:ext cx="7772400" cy="1143000"/>
          </a:xfrm>
        </p:spPr>
        <p:txBody>
          <a:bodyPr/>
          <a:lstStyle/>
          <a:p>
            <a:r>
              <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rPr>
              <a:t>Code is law: The Power of Code</a:t>
            </a:r>
          </a:p>
        </p:txBody>
      </p:sp>
      <p:sp>
        <p:nvSpPr>
          <p:cNvPr id="97283" name="Text Box 3"/>
          <p:cNvSpPr txBox="1">
            <a:spLocks noChangeArrowheads="1"/>
          </p:cNvSpPr>
          <p:nvPr/>
        </p:nvSpPr>
        <p:spPr bwMode="auto">
          <a:xfrm>
            <a:off x="567001" y="1772816"/>
            <a:ext cx="7920037" cy="4231928"/>
          </a:xfrm>
          <a:prstGeom prst="rect">
            <a:avLst/>
          </a:prstGeom>
          <a:noFill/>
          <a:ln w="9525">
            <a:noFill/>
            <a:miter lim="800000"/>
            <a:headEnd/>
            <a:tailEnd/>
          </a:ln>
          <a:effectLst/>
        </p:spPr>
        <p:txBody>
          <a:bodyPr>
            <a:spAutoFit/>
          </a:bodyPr>
          <a:lstStyle/>
          <a:p>
            <a:pPr marL="342900" indent="-342900" algn="just">
              <a:spcBef>
                <a:spcPct val="50000"/>
              </a:spcBef>
              <a:buClr>
                <a:srgbClr val="292929"/>
              </a:buClr>
              <a:buFont typeface="Arial" panose="020B0604020202020204" pitchFamily="34" charset="0"/>
              <a:buChar char="•"/>
            </a:pPr>
            <a:r>
              <a:rPr lang="en-GB" dirty="0" err="1" smtClean="0">
                <a:solidFill>
                  <a:srgbClr val="292929"/>
                </a:solidFill>
                <a:latin typeface="Tahoma" panose="020B0604030504040204" pitchFamily="34" charset="0"/>
                <a:ea typeface="Tahoma" panose="020B0604030504040204" pitchFamily="34" charset="0"/>
                <a:cs typeface="Tahoma" panose="020B0604030504040204" pitchFamily="34" charset="0"/>
              </a:rPr>
              <a:t>Lessig</a:t>
            </a:r>
            <a:r>
              <a:rPr lang="en-GB" dirty="0" smtClean="0">
                <a:solidFill>
                  <a:srgbClr val="292929"/>
                </a:solidFill>
                <a:latin typeface="Tahoma" panose="020B0604030504040204" pitchFamily="34" charset="0"/>
                <a:ea typeface="Tahoma" panose="020B0604030504040204" pitchFamily="34" charset="0"/>
                <a:cs typeface="Tahoma" panose="020B0604030504040204" pitchFamily="34" charset="0"/>
              </a:rPr>
              <a:t> suggests that in cyberspace</a:t>
            </a:r>
            <a:r>
              <a:rPr lang="en-GB" dirty="0">
                <a:solidFill>
                  <a:srgbClr val="292929"/>
                </a:solidFill>
                <a:latin typeface="Tahoma" panose="020B0604030504040204" pitchFamily="34" charset="0"/>
                <a:ea typeface="Tahoma" panose="020B0604030504040204" pitchFamily="34" charset="0"/>
                <a:cs typeface="Tahoma" panose="020B0604030504040204" pitchFamily="34" charset="0"/>
              </a:rPr>
              <a:t>, certain modalities are </a:t>
            </a:r>
            <a:r>
              <a:rPr lang="en-GB" dirty="0" smtClean="0">
                <a:solidFill>
                  <a:srgbClr val="292929"/>
                </a:solidFill>
                <a:latin typeface="Tahoma" panose="020B0604030504040204" pitchFamily="34" charset="0"/>
                <a:ea typeface="Tahoma" panose="020B0604030504040204" pitchFamily="34" charset="0"/>
                <a:cs typeface="Tahoma" panose="020B0604030504040204" pitchFamily="34" charset="0"/>
              </a:rPr>
              <a:t>weakened but that architecture (code) is particularly strong.</a:t>
            </a:r>
            <a:endParaRPr lang="en-GB" dirty="0">
              <a:solidFill>
                <a:srgbClr val="292929"/>
              </a:solidFill>
              <a:latin typeface="Tahoma" panose="020B0604030504040204" pitchFamily="34" charset="0"/>
              <a:ea typeface="Tahoma" panose="020B0604030504040204" pitchFamily="34" charset="0"/>
              <a:cs typeface="Tahoma" panose="020B0604030504040204" pitchFamily="34" charset="0"/>
            </a:endParaRPr>
          </a:p>
          <a:p>
            <a:pPr marL="800100" lvl="1" indent="-342900" algn="just">
              <a:buClr>
                <a:srgbClr val="292929"/>
              </a:buClr>
              <a:buFont typeface="Arial" panose="020B0604020202020204" pitchFamily="34" charset="0"/>
              <a:buChar char="•"/>
            </a:pPr>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i.e. the </a:t>
            </a:r>
            <a:r>
              <a:rPr lang="en-GB" sz="1600" dirty="0">
                <a:solidFill>
                  <a:srgbClr val="292929"/>
                </a:solidFill>
                <a:latin typeface="Tahoma" panose="020B0604030504040204" pitchFamily="34" charset="0"/>
                <a:ea typeface="Tahoma" panose="020B0604030504040204" pitchFamily="34" charset="0"/>
                <a:cs typeface="Tahoma" panose="020B0604030504040204" pitchFamily="34" charset="0"/>
              </a:rPr>
              <a:t>regulatory effects of laws are weakened by the global nature of the </a:t>
            </a:r>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internet, norms </a:t>
            </a:r>
            <a:r>
              <a:rPr lang="en-GB" sz="1600" dirty="0">
                <a:solidFill>
                  <a:srgbClr val="292929"/>
                </a:solidFill>
                <a:latin typeface="Tahoma" panose="020B0604030504040204" pitchFamily="34" charset="0"/>
                <a:ea typeface="Tahoma" panose="020B0604030504040204" pitchFamily="34" charset="0"/>
                <a:cs typeface="Tahoma" panose="020B0604030504040204" pitchFamily="34" charset="0"/>
              </a:rPr>
              <a:t>are </a:t>
            </a:r>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weakened </a:t>
            </a:r>
            <a:r>
              <a:rPr lang="en-GB" sz="1600" dirty="0">
                <a:solidFill>
                  <a:srgbClr val="292929"/>
                </a:solidFill>
                <a:latin typeface="Tahoma" panose="020B0604030504040204" pitchFamily="34" charset="0"/>
                <a:ea typeface="Tahoma" panose="020B0604030504040204" pitchFamily="34" charset="0"/>
                <a:cs typeface="Tahoma" panose="020B0604030504040204" pitchFamily="34" charset="0"/>
              </a:rPr>
              <a:t>by </a:t>
            </a:r>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inter alia remoteness</a:t>
            </a:r>
            <a:r>
              <a:rPr lang="en-GB" sz="1600" dirty="0">
                <a:solidFill>
                  <a:srgbClr val="292929"/>
                </a:solidFill>
                <a:latin typeface="Tahoma" panose="020B0604030504040204" pitchFamily="34" charset="0"/>
                <a:ea typeface="Tahoma" panose="020B0604030504040204" pitchFamily="34" charset="0"/>
                <a:cs typeface="Tahoma" panose="020B0604030504040204" pitchFamily="34" charset="0"/>
              </a:rPr>
              <a:t>, anonymity, </a:t>
            </a:r>
            <a:r>
              <a:rPr lang="en-GB" sz="1600" dirty="0" err="1" smtClean="0">
                <a:solidFill>
                  <a:srgbClr val="292929"/>
                </a:solidFill>
                <a:latin typeface="Tahoma" panose="020B0604030504040204" pitchFamily="34" charset="0"/>
                <a:ea typeface="Tahoma" panose="020B0604030504040204" pitchFamily="34" charset="0"/>
                <a:cs typeface="Tahoma" panose="020B0604030504040204" pitchFamily="34" charset="0"/>
              </a:rPr>
              <a:t>pseudonymity</a:t>
            </a:r>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a:t>
            </a:r>
            <a:endParaRPr lang="en-GB" sz="1600" dirty="0">
              <a:solidFill>
                <a:srgbClr val="292929"/>
              </a:solidFill>
              <a:latin typeface="Tahoma" panose="020B0604030504040204" pitchFamily="34" charset="0"/>
              <a:ea typeface="Tahoma" panose="020B0604030504040204" pitchFamily="34" charset="0"/>
              <a:cs typeface="Tahoma" panose="020B0604030504040204" pitchFamily="34" charset="0"/>
            </a:endParaRPr>
          </a:p>
          <a:p>
            <a:pPr marL="800100" lvl="1" indent="-342900" algn="just">
              <a:buClr>
                <a:srgbClr val="292929"/>
              </a:buClr>
              <a:buFont typeface="Arial" panose="020B0604020202020204" pitchFamily="34" charset="0"/>
              <a:buChar char="•"/>
            </a:pPr>
            <a:r>
              <a:rPr lang="en-GB" sz="1600" dirty="0">
                <a:solidFill>
                  <a:srgbClr val="292929"/>
                </a:solidFill>
                <a:latin typeface="Tahoma" panose="020B0604030504040204" pitchFamily="34" charset="0"/>
                <a:ea typeface="Tahoma" panose="020B0604030504040204" pitchFamily="34" charset="0"/>
                <a:cs typeface="Tahoma" panose="020B0604030504040204" pitchFamily="34" charset="0"/>
              </a:rPr>
              <a:t>Market controls remain </a:t>
            </a:r>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strong but market </a:t>
            </a:r>
            <a:r>
              <a:rPr lang="en-GB" sz="1600" dirty="0">
                <a:solidFill>
                  <a:srgbClr val="292929"/>
                </a:solidFill>
                <a:latin typeface="Tahoma" panose="020B0604030504040204" pitchFamily="34" charset="0"/>
                <a:ea typeface="Tahoma" panose="020B0604030504040204" pitchFamily="34" charset="0"/>
                <a:cs typeface="Tahoma" panose="020B0604030504040204" pitchFamily="34" charset="0"/>
              </a:rPr>
              <a:t>inefficiencies </a:t>
            </a:r>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are exacerbated.</a:t>
            </a:r>
            <a:endParaRPr lang="en-GB" sz="1600" dirty="0">
              <a:solidFill>
                <a:srgbClr val="292929"/>
              </a:solidFill>
              <a:latin typeface="Tahoma" panose="020B0604030504040204" pitchFamily="34" charset="0"/>
              <a:ea typeface="Tahoma" panose="020B0604030504040204" pitchFamily="34" charset="0"/>
              <a:cs typeface="Tahoma" panose="020B0604030504040204" pitchFamily="34" charset="0"/>
            </a:endParaRPr>
          </a:p>
          <a:p>
            <a:pPr lvl="1" algn="just">
              <a:spcBef>
                <a:spcPct val="50000"/>
              </a:spcBef>
              <a:buClr>
                <a:srgbClr val="292929"/>
              </a:buClr>
            </a:pPr>
            <a:r>
              <a:rPr lang="en-GB" sz="1600" dirty="0" smtClean="0">
                <a:solidFill>
                  <a:srgbClr val="020202"/>
                </a:solidFill>
                <a:latin typeface="Tahoma" panose="020B0604030504040204" pitchFamily="34" charset="0"/>
                <a:ea typeface="Tahoma" panose="020B0604030504040204" pitchFamily="34" charset="0"/>
                <a:cs typeface="Tahoma" panose="020B0604030504040204" pitchFamily="34" charset="0"/>
              </a:rPr>
              <a:t>‘One increasingly important element is code. In cyberspace in particular, but across the Internet in general, code embeds values. It enables, or not, certain control. And as has been the focus of this part, it is also a tool of control—not of government control, at least in the cases I’ve surveyed— but instead control to the end of whatever sovereign does the coding.’ </a:t>
            </a:r>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a:t>
            </a:r>
            <a:r>
              <a:rPr lang="en-GB" sz="1600" dirty="0" err="1" smtClean="0">
                <a:solidFill>
                  <a:srgbClr val="292929"/>
                </a:solidFill>
                <a:latin typeface="Tahoma" panose="020B0604030504040204" pitchFamily="34" charset="0"/>
                <a:ea typeface="Tahoma" panose="020B0604030504040204" pitchFamily="34" charset="0"/>
                <a:cs typeface="Tahoma" panose="020B0604030504040204" pitchFamily="34" charset="0"/>
              </a:rPr>
              <a:t>Lessig</a:t>
            </a:r>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 2005] </a:t>
            </a:r>
          </a:p>
          <a:p>
            <a:pPr marL="342900" lvl="1" indent="-342900" algn="just">
              <a:spcBef>
                <a:spcPct val="50000"/>
              </a:spcBef>
              <a:buClr>
                <a:srgbClr val="292929"/>
              </a:buClr>
              <a:buFont typeface="Arial" panose="020B0604020202020204" pitchFamily="34" charset="0"/>
              <a:buChar char="•"/>
            </a:pPr>
            <a:r>
              <a:rPr lang="en-GB" dirty="0" err="1" smtClean="0">
                <a:solidFill>
                  <a:srgbClr val="292929"/>
                </a:solidFill>
                <a:latin typeface="Tahoma" panose="020B0604030504040204" pitchFamily="34" charset="0"/>
                <a:ea typeface="Tahoma" panose="020B0604030504040204" pitchFamily="34" charset="0"/>
                <a:cs typeface="Tahoma" panose="020B0604030504040204" pitchFamily="34" charset="0"/>
              </a:rPr>
              <a:t>Lessig</a:t>
            </a:r>
            <a:r>
              <a:rPr lang="en-GB" dirty="0" smtClean="0">
                <a:solidFill>
                  <a:srgbClr val="292929"/>
                </a:solidFill>
                <a:latin typeface="Tahoma" panose="020B0604030504040204" pitchFamily="34" charset="0"/>
                <a:ea typeface="Tahoma" panose="020B0604030504040204" pitchFamily="34" charset="0"/>
                <a:cs typeface="Tahoma" panose="020B0604030504040204" pitchFamily="34" charset="0"/>
              </a:rPr>
              <a:t> </a:t>
            </a:r>
            <a:r>
              <a:rPr lang="en-GB" dirty="0">
                <a:solidFill>
                  <a:srgbClr val="292929"/>
                </a:solidFill>
                <a:latin typeface="Tahoma" panose="020B0604030504040204" pitchFamily="34" charset="0"/>
                <a:ea typeface="Tahoma" panose="020B0604030504040204" pitchFamily="34" charset="0"/>
                <a:cs typeface="Tahoma" panose="020B0604030504040204" pitchFamily="34" charset="0"/>
              </a:rPr>
              <a:t>suggests that the key role of code means that there is a conflict between legal regulatory designs and environmental regulated designed resulting in lawmakers having to resort to indirect regulation through mandatory code designs.</a:t>
            </a:r>
          </a:p>
        </p:txBody>
      </p:sp>
    </p:spTree>
    <p:extLst>
      <p:ext uri="{BB962C8B-B14F-4D97-AF65-F5344CB8AC3E}">
        <p14:creationId xmlns:p14="http://schemas.microsoft.com/office/powerpoint/2010/main" val="30568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078396" y="6183330"/>
            <a:ext cx="585787" cy="126163"/>
          </a:xfrm>
        </p:spPr>
        <p:txBody>
          <a:bodyPr/>
          <a:lstStyle/>
          <a:p>
            <a:fld id="{0A297500-7527-634B-90F4-69D0994C32B4}" type="slidenum">
              <a:rPr lang="nl-NL" smtClean="0"/>
              <a:pPr/>
              <a:t>13</a:t>
            </a:fld>
            <a:endParaRPr lang="nl-NL" dirty="0"/>
          </a:p>
        </p:txBody>
      </p:sp>
      <p:sp>
        <p:nvSpPr>
          <p:cNvPr id="5" name="Content Placeholder 2"/>
          <p:cNvSpPr>
            <a:spLocks noGrp="1"/>
          </p:cNvSpPr>
          <p:nvPr>
            <p:ph idx="4294967295"/>
          </p:nvPr>
        </p:nvSpPr>
        <p:spPr>
          <a:xfrm>
            <a:off x="1619672" y="2636912"/>
            <a:ext cx="6058103" cy="1800200"/>
          </a:xfrm>
          <a:prstGeom prst="rect">
            <a:avLst/>
          </a:prstGeom>
        </p:spPr>
        <p:txBody>
          <a:bodyPr>
            <a:noAutofit/>
          </a:bodyPr>
          <a:lstStyle/>
          <a:p>
            <a:pPr marL="0" lvl="2" indent="0" algn="ctr">
              <a:lnSpc>
                <a:spcPct val="90000"/>
              </a:lnSpc>
              <a:spcBef>
                <a:spcPts val="750"/>
              </a:spcBef>
              <a:buSzPct val="110000"/>
              <a:buNone/>
            </a:pPr>
            <a:r>
              <a:rPr lang="en-US" b="1" dirty="0" smtClean="0">
                <a:latin typeface="Tahoma" panose="020B0604030504040204" pitchFamily="34" charset="0"/>
                <a:ea typeface="Tahoma" panose="020B0604030504040204" pitchFamily="34" charset="0"/>
                <a:cs typeface="Tahoma" panose="020B0604030504040204" pitchFamily="34" charset="0"/>
              </a:rPr>
              <a:t>What do you think of </a:t>
            </a:r>
            <a:r>
              <a:rPr lang="en-US" b="1" dirty="0" err="1" smtClean="0">
                <a:latin typeface="Tahoma" panose="020B0604030504040204" pitchFamily="34" charset="0"/>
                <a:ea typeface="Tahoma" panose="020B0604030504040204" pitchFamily="34" charset="0"/>
                <a:cs typeface="Tahoma" panose="020B0604030504040204" pitchFamily="34" charset="0"/>
              </a:rPr>
              <a:t>Lessig’s</a:t>
            </a:r>
            <a:r>
              <a:rPr lang="en-US" b="1" dirty="0" smtClean="0">
                <a:latin typeface="Tahoma" panose="020B0604030504040204" pitchFamily="34" charset="0"/>
                <a:ea typeface="Tahoma" panose="020B0604030504040204" pitchFamily="34" charset="0"/>
                <a:cs typeface="Tahoma" panose="020B0604030504040204" pitchFamily="34" charset="0"/>
              </a:rPr>
              <a:t> argument? Who actually controls code? Is it a problem that many of the services we rely upon today are based in Silicon Valley?</a:t>
            </a:r>
            <a:endParaRPr lang="en-GB"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510288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93182" y="1205880"/>
            <a:ext cx="7772400" cy="1143000"/>
          </a:xfrm>
        </p:spPr>
        <p:txBody>
          <a:bodyPr/>
          <a:lstStyle/>
          <a:p>
            <a:r>
              <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rPr>
              <a:t>Code </a:t>
            </a:r>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as a constraint but also a influencer of behaviour</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7283" name="Text Box 3"/>
          <p:cNvSpPr txBox="1">
            <a:spLocks noChangeArrowheads="1"/>
          </p:cNvSpPr>
          <p:nvPr/>
        </p:nvSpPr>
        <p:spPr bwMode="auto">
          <a:xfrm>
            <a:off x="493182" y="2348880"/>
            <a:ext cx="7920037" cy="2893100"/>
          </a:xfrm>
          <a:prstGeom prst="rect">
            <a:avLst/>
          </a:prstGeom>
          <a:noFill/>
          <a:ln w="9525">
            <a:noFill/>
            <a:miter lim="800000"/>
            <a:headEnd/>
            <a:tailEnd/>
          </a:ln>
          <a:effectLst/>
        </p:spPr>
        <p:txBody>
          <a:bodyPr>
            <a:spAutoFit/>
          </a:bodyPr>
          <a:lstStyle/>
          <a:p>
            <a:pPr marL="342900" indent="-342900" algn="just">
              <a:spcBef>
                <a:spcPct val="50000"/>
              </a:spcBef>
              <a:buClr>
                <a:srgbClr val="292929"/>
              </a:buClr>
              <a:buFont typeface="Arial" panose="020B0604020202020204" pitchFamily="34" charset="0"/>
              <a:buChar char="•"/>
            </a:pPr>
            <a:r>
              <a:rPr lang="en-GB" dirty="0" smtClean="0">
                <a:solidFill>
                  <a:srgbClr val="020202"/>
                </a:solidFill>
              </a:rPr>
              <a:t>A </a:t>
            </a:r>
            <a:r>
              <a:rPr lang="en-GB" dirty="0">
                <a:solidFill>
                  <a:srgbClr val="020202"/>
                </a:solidFill>
              </a:rPr>
              <a:t>choice </a:t>
            </a:r>
            <a:r>
              <a:rPr lang="en-GB" dirty="0" smtClean="0">
                <a:solidFill>
                  <a:srgbClr val="020202"/>
                </a:solidFill>
              </a:rPr>
              <a:t>architecture is </a:t>
            </a:r>
            <a:r>
              <a:rPr lang="en-GB" dirty="0">
                <a:solidFill>
                  <a:srgbClr val="020202"/>
                </a:solidFill>
              </a:rPr>
              <a:t>a tool which can feed back information and provide options in a libertarian paternalistic </a:t>
            </a:r>
            <a:r>
              <a:rPr lang="en-GB" dirty="0" smtClean="0">
                <a:solidFill>
                  <a:srgbClr val="020202"/>
                </a:solidFill>
              </a:rPr>
              <a:t>way and the choice architect organises the context in which people make decisions.</a:t>
            </a:r>
          </a:p>
          <a:p>
            <a:pPr marL="800100" lvl="1" indent="-342900" algn="just">
              <a:spcBef>
                <a:spcPct val="50000"/>
              </a:spcBef>
              <a:buClr>
                <a:srgbClr val="292929"/>
              </a:buClr>
              <a:buFont typeface="Arial" panose="020B0604020202020204" pitchFamily="34" charset="0"/>
              <a:buChar char="•"/>
            </a:pPr>
            <a:r>
              <a:rPr lang="nl-BE" sz="1600" dirty="0" smtClean="0"/>
              <a:t>Libertarian </a:t>
            </a:r>
            <a:r>
              <a:rPr lang="nl-BE" sz="1600" dirty="0"/>
              <a:t>paternalism or ‘nudging’ </a:t>
            </a:r>
            <a:r>
              <a:rPr lang="nl-BE" sz="1600" dirty="0" smtClean="0"/>
              <a:t>are interventions designed to </a:t>
            </a:r>
            <a:r>
              <a:rPr lang="nl-BE" sz="1600" dirty="0"/>
              <a:t>counter-act the mental heuristics and biases which give rise to irrational behaviour. </a:t>
            </a:r>
            <a:endParaRPr lang="nl-BE" sz="1600" dirty="0" smtClean="0"/>
          </a:p>
          <a:p>
            <a:pPr marL="800100" lvl="1" indent="-342900" algn="just">
              <a:spcBef>
                <a:spcPct val="50000"/>
              </a:spcBef>
              <a:buClr>
                <a:srgbClr val="292929"/>
              </a:buClr>
              <a:buFont typeface="Arial" panose="020B0604020202020204" pitchFamily="34" charset="0"/>
              <a:buChar char="•"/>
            </a:pPr>
            <a:r>
              <a:rPr lang="nl-BE" sz="1600" dirty="0" smtClean="0"/>
              <a:t>Nudging </a:t>
            </a:r>
            <a:r>
              <a:rPr lang="nl-BE" sz="1600" dirty="0"/>
              <a:t>as a concept owes its origins to a book written by Thaler and Sunstein in 2008. In their analysis the authors offer a broad interpretation of the notion of a nudge and define it as ‘[…] any aspect of the choice architecture that alters people’s behaviour in a predictable way without forbidding any options or significantly changing their economic incentives</a:t>
            </a:r>
            <a:r>
              <a:rPr lang="nl-BE" sz="1600" dirty="0" smtClean="0"/>
              <a:t>.’</a:t>
            </a:r>
            <a:endParaRPr lang="en-AU" sz="1600" dirty="0"/>
          </a:p>
        </p:txBody>
      </p:sp>
    </p:spTree>
    <p:extLst>
      <p:ext uri="{BB962C8B-B14F-4D97-AF65-F5344CB8AC3E}">
        <p14:creationId xmlns:p14="http://schemas.microsoft.com/office/powerpoint/2010/main" val="352101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2204864"/>
            <a:ext cx="8334000" cy="2808312"/>
          </a:xfrm>
        </p:spPr>
        <p:txBody>
          <a:bodyPr/>
          <a:lstStyle/>
          <a:p>
            <a:pPr marL="358775" lvl="1" indent="-358775" algn="just">
              <a:buSzPct val="110000"/>
              <a:buFont typeface="Arial" charset="0"/>
              <a:buChar char="•"/>
            </a:pPr>
            <a:r>
              <a:rPr lang="en-GB" sz="1800" dirty="0">
                <a:latin typeface="Tahoma" panose="020B0604030504040204" pitchFamily="34" charset="0"/>
                <a:ea typeface="Tahoma" panose="020B0604030504040204" pitchFamily="34" charset="0"/>
                <a:cs typeface="Tahoma" panose="020B0604030504040204" pitchFamily="34" charset="0"/>
              </a:rPr>
              <a:t>Baldwin classification of nudges for public policy:</a:t>
            </a:r>
          </a:p>
          <a:p>
            <a:pPr marL="817563" lvl="1" indent="-457200" algn="just">
              <a:buFont typeface="+mj-lt"/>
              <a:buAutoNum type="arabicPeriod"/>
            </a:pPr>
            <a:r>
              <a:rPr lang="en-IE" sz="1600" dirty="0" smtClean="0">
                <a:latin typeface="Tahoma" panose="020B0604030504040204" pitchFamily="34" charset="0"/>
                <a:ea typeface="Tahoma" panose="020B0604030504040204" pitchFamily="34" charset="0"/>
                <a:cs typeface="Tahoma" panose="020B0604030504040204" pitchFamily="34" charset="0"/>
              </a:rPr>
              <a:t>Nudges </a:t>
            </a:r>
            <a:r>
              <a:rPr lang="en-IE" sz="1600" dirty="0">
                <a:latin typeface="Tahoma" panose="020B0604030504040204" pitchFamily="34" charset="0"/>
                <a:ea typeface="Tahoma" panose="020B0604030504040204" pitchFamily="34" charset="0"/>
                <a:cs typeface="Tahoma" panose="020B0604030504040204" pitchFamily="34" charset="0"/>
              </a:rPr>
              <a:t>which aim to enhance rational thinking, hence respecting autonomy and individual decision making. </a:t>
            </a:r>
            <a:endParaRPr lang="en-IE" sz="1600" dirty="0" smtClean="0">
              <a:latin typeface="Tahoma" panose="020B0604030504040204" pitchFamily="34" charset="0"/>
              <a:ea typeface="Tahoma" panose="020B0604030504040204" pitchFamily="34" charset="0"/>
              <a:cs typeface="Tahoma" panose="020B0604030504040204" pitchFamily="34" charset="0"/>
            </a:endParaRPr>
          </a:p>
          <a:p>
            <a:pPr marL="817563" lvl="1" indent="-457200" algn="just">
              <a:buFont typeface="+mj-lt"/>
              <a:buAutoNum type="arabicPeriod"/>
            </a:pPr>
            <a:r>
              <a:rPr lang="en-IE" sz="1600" dirty="0" smtClean="0">
                <a:latin typeface="Tahoma" panose="020B0604030504040204" pitchFamily="34" charset="0"/>
                <a:ea typeface="Tahoma" panose="020B0604030504040204" pitchFamily="34" charset="0"/>
                <a:cs typeface="Tahoma" panose="020B0604030504040204" pitchFamily="34" charset="0"/>
              </a:rPr>
              <a:t>Nudges </a:t>
            </a:r>
            <a:r>
              <a:rPr lang="en-IE" sz="1600" dirty="0">
                <a:latin typeface="Tahoma" panose="020B0604030504040204" pitchFamily="34" charset="0"/>
                <a:ea typeface="Tahoma" panose="020B0604030504040204" pitchFamily="34" charset="0"/>
                <a:cs typeface="Tahoma" panose="020B0604030504040204" pitchFamily="34" charset="0"/>
              </a:rPr>
              <a:t>which build upon an existing behavioural or volitional limitation in order to bias a decision in a desired direction. </a:t>
            </a:r>
            <a:endParaRPr lang="en-IE" sz="1600" dirty="0" smtClean="0">
              <a:latin typeface="Tahoma" panose="020B0604030504040204" pitchFamily="34" charset="0"/>
              <a:ea typeface="Tahoma" panose="020B0604030504040204" pitchFamily="34" charset="0"/>
              <a:cs typeface="Tahoma" panose="020B0604030504040204" pitchFamily="34" charset="0"/>
            </a:endParaRPr>
          </a:p>
          <a:p>
            <a:pPr marL="817563" lvl="1" indent="-457200" algn="just">
              <a:buFont typeface="+mj-lt"/>
              <a:buAutoNum type="arabicPeriod"/>
            </a:pPr>
            <a:r>
              <a:rPr lang="en-IE" sz="1600" dirty="0">
                <a:latin typeface="Tahoma" panose="020B0604030504040204" pitchFamily="34" charset="0"/>
                <a:ea typeface="Tahoma" panose="020B0604030504040204" pitchFamily="34" charset="0"/>
                <a:cs typeface="Tahoma" panose="020B0604030504040204" pitchFamily="34" charset="0"/>
              </a:rPr>
              <a:t>N</a:t>
            </a:r>
            <a:r>
              <a:rPr lang="en-IE" sz="1600" dirty="0" smtClean="0">
                <a:latin typeface="Tahoma" panose="020B0604030504040204" pitchFamily="34" charset="0"/>
                <a:ea typeface="Tahoma" panose="020B0604030504040204" pitchFamily="34" charset="0"/>
                <a:cs typeface="Tahoma" panose="020B0604030504040204" pitchFamily="34" charset="0"/>
              </a:rPr>
              <a:t>udges </a:t>
            </a:r>
            <a:r>
              <a:rPr lang="en-IE" sz="1600" dirty="0">
                <a:latin typeface="Tahoma" panose="020B0604030504040204" pitchFamily="34" charset="0"/>
                <a:ea typeface="Tahoma" panose="020B0604030504040204" pitchFamily="34" charset="0"/>
                <a:cs typeface="Tahoma" panose="020B0604030504040204" pitchFamily="34" charset="0"/>
              </a:rPr>
              <a:t>which incorporate behavioural manipulation the result of which renders reflection futile as it only further enhances the pursuit of a ‘shaped preference</a:t>
            </a:r>
            <a:r>
              <a:rPr lang="en-IE" sz="1600" dirty="0" smtClean="0">
                <a:latin typeface="Tahoma" panose="020B0604030504040204" pitchFamily="34" charset="0"/>
                <a:ea typeface="Tahoma" panose="020B0604030504040204" pitchFamily="34" charset="0"/>
                <a:cs typeface="Tahoma" panose="020B0604030504040204" pitchFamily="34" charset="0"/>
              </a:rPr>
              <a:t>’</a:t>
            </a:r>
          </a:p>
        </p:txBody>
      </p:sp>
      <p:sp>
        <p:nvSpPr>
          <p:cNvPr id="4" name="Rectangle 2"/>
          <p:cNvSpPr>
            <a:spLocks noGrp="1" noChangeArrowheads="1"/>
          </p:cNvSpPr>
          <p:nvPr>
            <p:ph type="title"/>
          </p:nvPr>
        </p:nvSpPr>
        <p:spPr>
          <a:xfrm>
            <a:off x="467544" y="980728"/>
            <a:ext cx="7772400" cy="1143000"/>
          </a:xfrm>
        </p:spPr>
        <p:txBody>
          <a:bodyPr/>
          <a:lstStyle/>
          <a:p>
            <a:r>
              <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rPr>
              <a:t>Code </a:t>
            </a:r>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as a constraint but also a influencer of behaviour</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49637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2276872"/>
            <a:ext cx="8334000" cy="3456384"/>
          </a:xfrm>
        </p:spPr>
        <p:txBody>
          <a:bodyPr/>
          <a:lstStyle/>
          <a:p>
            <a:pPr marL="358775" lvl="1" indent="-358775" algn="just">
              <a:buSzPct val="110000"/>
              <a:buFont typeface="Arial" charset="0"/>
              <a:buChar char="•"/>
            </a:pPr>
            <a:r>
              <a:rPr lang="en-AU" sz="1600" dirty="0">
                <a:latin typeface="Tahoma" panose="020B0604030504040204" pitchFamily="34" charset="0"/>
                <a:ea typeface="Tahoma" panose="020B0604030504040204" pitchFamily="34" charset="0"/>
                <a:cs typeface="Tahoma" panose="020B0604030504040204" pitchFamily="34" charset="0"/>
              </a:rPr>
              <a:t>The harnessing of biases for commercial purposes has been analysed in the context of behavioural economics and is referred to as market manipulation. </a:t>
            </a:r>
            <a:endParaRPr lang="en-AU" sz="1600" dirty="0" smtClean="0">
              <a:latin typeface="Tahoma" panose="020B0604030504040204" pitchFamily="34" charset="0"/>
              <a:ea typeface="Tahoma" panose="020B0604030504040204" pitchFamily="34" charset="0"/>
              <a:cs typeface="Tahoma" panose="020B0604030504040204" pitchFamily="34" charset="0"/>
            </a:endParaRPr>
          </a:p>
          <a:p>
            <a:pPr marL="758825" lvl="2" indent="-358775" algn="just">
              <a:buSzPct val="110000"/>
              <a:buFont typeface="Arial" charset="0"/>
              <a:buChar char="•"/>
            </a:pPr>
            <a:r>
              <a:rPr lang="en-AU" sz="1400" dirty="0" smtClean="0">
                <a:latin typeface="Tahoma" panose="020B0604030504040204" pitchFamily="34" charset="0"/>
                <a:ea typeface="Tahoma" panose="020B0604030504040204" pitchFamily="34" charset="0"/>
                <a:cs typeface="Tahoma" panose="020B0604030504040204" pitchFamily="34" charset="0"/>
              </a:rPr>
              <a:t>Hanson </a:t>
            </a:r>
            <a:r>
              <a:rPr lang="en-AU" sz="1400" dirty="0">
                <a:latin typeface="Tahoma" panose="020B0604030504040204" pitchFamily="34" charset="0"/>
                <a:ea typeface="Tahoma" panose="020B0604030504040204" pitchFamily="34" charset="0"/>
                <a:cs typeface="Tahoma" panose="020B0604030504040204" pitchFamily="34" charset="0"/>
              </a:rPr>
              <a:t>and </a:t>
            </a:r>
            <a:r>
              <a:rPr lang="en-AU" sz="1400" dirty="0" err="1">
                <a:latin typeface="Tahoma" panose="020B0604030504040204" pitchFamily="34" charset="0"/>
                <a:ea typeface="Tahoma" panose="020B0604030504040204" pitchFamily="34" charset="0"/>
                <a:cs typeface="Tahoma" panose="020B0604030504040204" pitchFamily="34" charset="0"/>
              </a:rPr>
              <a:t>Kysar</a:t>
            </a:r>
            <a:r>
              <a:rPr lang="en-AU" sz="1400" dirty="0">
                <a:latin typeface="Tahoma" panose="020B0604030504040204" pitchFamily="34" charset="0"/>
                <a:ea typeface="Tahoma" panose="020B0604030504040204" pitchFamily="34" charset="0"/>
                <a:cs typeface="Tahoma" panose="020B0604030504040204" pitchFamily="34" charset="0"/>
              </a:rPr>
              <a:t> introduced the market manipulation theory in three articles published almost twenty years ago. </a:t>
            </a:r>
            <a:r>
              <a:rPr lang="en-AU" sz="1400" dirty="0" smtClean="0">
                <a:latin typeface="Tahoma" panose="020B0604030504040204" pitchFamily="34" charset="0"/>
                <a:ea typeface="Tahoma" panose="020B0604030504040204" pitchFamily="34" charset="0"/>
                <a:cs typeface="Tahoma" panose="020B0604030504040204" pitchFamily="34" charset="0"/>
              </a:rPr>
              <a:t>The </a:t>
            </a:r>
            <a:r>
              <a:rPr lang="en-AU" sz="1400" dirty="0">
                <a:latin typeface="Tahoma" panose="020B0604030504040204" pitchFamily="34" charset="0"/>
                <a:ea typeface="Tahoma" panose="020B0604030504040204" pitchFamily="34" charset="0"/>
                <a:cs typeface="Tahoma" panose="020B0604030504040204" pitchFamily="34" charset="0"/>
              </a:rPr>
              <a:t>authors emphasised the key contention that commercial entities will respond to market incentives and manipulate consumer perceptions in the way which maximises profits</a:t>
            </a:r>
            <a:r>
              <a:rPr lang="en-AU" sz="1400" dirty="0" smtClean="0">
                <a:latin typeface="Tahoma" panose="020B0604030504040204" pitchFamily="34" charset="0"/>
                <a:ea typeface="Tahoma" panose="020B0604030504040204" pitchFamily="34" charset="0"/>
                <a:cs typeface="Tahoma" panose="020B0604030504040204" pitchFamily="34" charset="0"/>
              </a:rPr>
              <a:t>.</a:t>
            </a:r>
          </a:p>
          <a:p>
            <a:pPr marL="758825" lvl="2" indent="-358775" algn="just">
              <a:buSzPct val="110000"/>
              <a:buFont typeface="Arial" charset="0"/>
              <a:buChar char="•"/>
            </a:pPr>
            <a:r>
              <a:rPr lang="en-AU" sz="1400" dirty="0" smtClean="0">
                <a:latin typeface="Tahoma" panose="020B0604030504040204" pitchFamily="34" charset="0"/>
                <a:ea typeface="Tahoma" panose="020B0604030504040204" pitchFamily="34" charset="0"/>
                <a:cs typeface="Tahoma" panose="020B0604030504040204" pitchFamily="34" charset="0"/>
              </a:rPr>
              <a:t>Ryan </a:t>
            </a:r>
            <a:r>
              <a:rPr lang="en-AU" sz="1400" dirty="0" err="1" smtClean="0">
                <a:latin typeface="Tahoma" panose="020B0604030504040204" pitchFamily="34" charset="0"/>
                <a:ea typeface="Tahoma" panose="020B0604030504040204" pitchFamily="34" charset="0"/>
                <a:cs typeface="Tahoma" panose="020B0604030504040204" pitchFamily="34" charset="0"/>
              </a:rPr>
              <a:t>Calo</a:t>
            </a:r>
            <a:r>
              <a:rPr lang="en-AU" sz="1400" dirty="0" smtClean="0">
                <a:latin typeface="Tahoma" panose="020B0604030504040204" pitchFamily="34" charset="0"/>
                <a:ea typeface="Tahoma" panose="020B0604030504040204" pitchFamily="34" charset="0"/>
                <a:cs typeface="Tahoma" panose="020B0604030504040204" pitchFamily="34" charset="0"/>
              </a:rPr>
              <a:t> </a:t>
            </a:r>
            <a:r>
              <a:rPr lang="en-AU" sz="1400" dirty="0">
                <a:latin typeface="Tahoma" panose="020B0604030504040204" pitchFamily="34" charset="0"/>
                <a:ea typeface="Tahoma" panose="020B0604030504040204" pitchFamily="34" charset="0"/>
                <a:cs typeface="Tahoma" panose="020B0604030504040204" pitchFamily="34" charset="0"/>
              </a:rPr>
              <a:t>then analysed ‘Digital Market Manipulation</a:t>
            </a:r>
            <a:r>
              <a:rPr lang="en-AU" sz="1400" dirty="0" smtClean="0">
                <a:latin typeface="Tahoma" panose="020B0604030504040204" pitchFamily="34" charset="0"/>
                <a:ea typeface="Tahoma" panose="020B0604030504040204" pitchFamily="34" charset="0"/>
                <a:cs typeface="Tahoma" panose="020B0604030504040204" pitchFamily="34" charset="0"/>
              </a:rPr>
              <a:t>’ in light of the intense reliance on technology and increased </a:t>
            </a:r>
            <a:r>
              <a:rPr lang="en-AU" sz="1400" dirty="0" err="1" smtClean="0">
                <a:latin typeface="Tahoma" panose="020B0604030504040204" pitchFamily="34" charset="0"/>
                <a:ea typeface="Tahoma" panose="020B0604030504040204" pitchFamily="34" charset="0"/>
                <a:cs typeface="Tahoma" panose="020B0604030504040204" pitchFamily="34" charset="0"/>
              </a:rPr>
              <a:t>datafication</a:t>
            </a:r>
            <a:r>
              <a:rPr lang="en-AU" sz="1400" dirty="0">
                <a:latin typeface="Tahoma" panose="020B0604030504040204" pitchFamily="34" charset="0"/>
                <a:ea typeface="Tahoma" panose="020B0604030504040204" pitchFamily="34" charset="0"/>
                <a:cs typeface="Tahoma" panose="020B0604030504040204" pitchFamily="34" charset="0"/>
              </a:rPr>
              <a:t> </a:t>
            </a:r>
            <a:r>
              <a:rPr lang="en-AU" sz="1400" dirty="0" smtClean="0">
                <a:latin typeface="Tahoma" panose="020B0604030504040204" pitchFamily="34" charset="0"/>
                <a:ea typeface="Tahoma" panose="020B0604030504040204" pitchFamily="34" charset="0"/>
                <a:cs typeface="Tahoma" panose="020B0604030504040204" pitchFamily="34" charset="0"/>
              </a:rPr>
              <a:t>of our everyday lives.</a:t>
            </a:r>
            <a:endParaRPr lang="en-IE" sz="1400" dirty="0">
              <a:latin typeface="Tahoma" panose="020B0604030504040204" pitchFamily="34" charset="0"/>
              <a:ea typeface="Tahoma" panose="020B0604030504040204" pitchFamily="34" charset="0"/>
              <a:cs typeface="Tahoma" panose="020B0604030504040204" pitchFamily="34" charset="0"/>
            </a:endParaRPr>
          </a:p>
          <a:p>
            <a:pPr marL="857250" lvl="3" indent="0" algn="just">
              <a:buSzPct val="110000"/>
              <a:buNone/>
            </a:pPr>
            <a:r>
              <a:rPr lang="en-AU" sz="1200" dirty="0">
                <a:latin typeface="Tahoma" panose="020B0604030504040204" pitchFamily="34" charset="0"/>
                <a:ea typeface="Tahoma" panose="020B0604030504040204" pitchFamily="34" charset="0"/>
                <a:cs typeface="Tahoma" panose="020B0604030504040204" pitchFamily="34" charset="0"/>
              </a:rPr>
              <a:t>As a consequence, firms can generate a fastidious record of their transaction with the consumer and, importantly, personalize every aspect of the interaction. This permits firms to surface the specific ways each individual consumer deviates from rational decision making, however idiosyncratic, and leverage that bias to the firm’s advantage. Whereas sellers have always gotten a “feel” for consumers, and although much online advertising today is already automatic, this new combination of interpersonal manipulation with large-scale data presents a novel challenge to consumers and regulators alike</a:t>
            </a:r>
            <a:r>
              <a:rPr lang="en-AU" sz="1200" dirty="0" smtClean="0">
                <a:latin typeface="Tahoma" panose="020B0604030504040204" pitchFamily="34" charset="0"/>
                <a:ea typeface="Tahoma" panose="020B0604030504040204" pitchFamily="34" charset="0"/>
                <a:cs typeface="Tahoma" panose="020B0604030504040204" pitchFamily="34" charset="0"/>
              </a:rPr>
              <a:t>.’ </a:t>
            </a:r>
            <a:endParaRPr lang="en-IE" sz="4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Rectangle 2"/>
          <p:cNvSpPr>
            <a:spLocks noGrp="1" noChangeArrowheads="1"/>
          </p:cNvSpPr>
          <p:nvPr>
            <p:ph type="title"/>
          </p:nvPr>
        </p:nvSpPr>
        <p:spPr>
          <a:xfrm>
            <a:off x="467544" y="980728"/>
            <a:ext cx="7772400" cy="1143000"/>
          </a:xfrm>
        </p:spPr>
        <p:txBody>
          <a:bodyPr/>
          <a:lstStyle/>
          <a:p>
            <a:r>
              <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rPr>
              <a:t>Code </a:t>
            </a:r>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as a constraint but also a influencer of behaviour</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19855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A297500-7527-634B-90F4-69D0994C32B4}" type="slidenum">
              <a:rPr lang="nl-NL" smtClean="0"/>
              <a:pPr/>
              <a:t>17</a:t>
            </a:fld>
            <a:endParaRPr lang="nl-NL"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68428">
            <a:off x="1227597" y="1904998"/>
            <a:ext cx="2562441" cy="3295045"/>
          </a:xfrm>
          <a:prstGeom prst="rect">
            <a:avLst/>
          </a:prstGeom>
          <a:ln>
            <a:solidFill>
              <a:srgbClr val="0070C0"/>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02405">
            <a:off x="5089192" y="1885724"/>
            <a:ext cx="2456319" cy="3464778"/>
          </a:xfrm>
          <a:prstGeom prst="rect">
            <a:avLst/>
          </a:prstGeom>
          <a:ln>
            <a:solidFill>
              <a:schemeClr val="tx1">
                <a:lumMod val="50000"/>
              </a:schemeClr>
            </a:solidFill>
          </a:ln>
        </p:spPr>
      </p:pic>
    </p:spTree>
    <p:extLst>
      <p:ext uri="{BB962C8B-B14F-4D97-AF65-F5344CB8AC3E}">
        <p14:creationId xmlns:p14="http://schemas.microsoft.com/office/powerpoint/2010/main" val="29641285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2276872"/>
            <a:ext cx="8334000" cy="3456384"/>
          </a:xfrm>
        </p:spPr>
        <p:txBody>
          <a:bodyPr/>
          <a:lstStyle/>
          <a:p>
            <a:pPr marL="358775" lvl="1" indent="-358775" algn="just">
              <a:buSzPct val="110000"/>
              <a:buFont typeface="Arial" charset="0"/>
              <a:buChar char="•"/>
            </a:pPr>
            <a:r>
              <a:rPr lang="en-AU" sz="1200" dirty="0" smtClean="0">
                <a:latin typeface="Tahoma" panose="020B0604030504040204" pitchFamily="34" charset="0"/>
                <a:ea typeface="Tahoma" panose="020B0604030504040204" pitchFamily="34" charset="0"/>
                <a:cs typeface="Tahoma" panose="020B0604030504040204" pitchFamily="34" charset="0"/>
              </a:rPr>
              <a:t>Colin </a:t>
            </a:r>
            <a:r>
              <a:rPr lang="en-AU" sz="1200" dirty="0">
                <a:latin typeface="Tahoma" panose="020B0604030504040204" pitchFamily="34" charset="0"/>
                <a:ea typeface="Tahoma" panose="020B0604030504040204" pitchFamily="34" charset="0"/>
                <a:cs typeface="Tahoma" panose="020B0604030504040204" pitchFamily="34" charset="0"/>
              </a:rPr>
              <a:t>M Gray Cristiana Santos, Nataliia Bielova, Michael Toth, Damian Clifford, ‘Dark Patterns and the Legal Requirements of Consent Banners: An Interaction Criticism Perspective’, </a:t>
            </a:r>
            <a:r>
              <a:rPr lang="en-AU" sz="1200" i="1" dirty="0">
                <a:latin typeface="Tahoma" panose="020B0604030504040204" pitchFamily="34" charset="0"/>
                <a:ea typeface="Tahoma" panose="020B0604030504040204" pitchFamily="34" charset="0"/>
                <a:cs typeface="Tahoma" panose="020B0604030504040204" pitchFamily="34" charset="0"/>
              </a:rPr>
              <a:t>Proceedings of the 2021 CHI Conference on Human Factors in Computing Systems</a:t>
            </a:r>
            <a:r>
              <a:rPr lang="en-AU" sz="1200" dirty="0">
                <a:latin typeface="Tahoma" panose="020B0604030504040204" pitchFamily="34" charset="0"/>
                <a:ea typeface="Tahoma" panose="020B0604030504040204" pitchFamily="34" charset="0"/>
                <a:cs typeface="Tahoma" panose="020B0604030504040204" pitchFamily="34" charset="0"/>
              </a:rPr>
              <a:t>, May 2021 Article No.: 172, 1–18. </a:t>
            </a:r>
            <a:endParaRPr lang="en-IE" sz="4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Rectangle 2"/>
          <p:cNvSpPr>
            <a:spLocks noGrp="1" noChangeArrowheads="1"/>
          </p:cNvSpPr>
          <p:nvPr>
            <p:ph type="title"/>
          </p:nvPr>
        </p:nvSpPr>
        <p:spPr>
          <a:xfrm>
            <a:off x="467544" y="980728"/>
            <a:ext cx="7772400" cy="1143000"/>
          </a:xfrm>
        </p:spPr>
        <p:txBody>
          <a:bodyPr/>
          <a:lstStyle/>
          <a:p>
            <a:r>
              <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rPr>
              <a:t>Code </a:t>
            </a:r>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as a constraint but also a influencer of behaviour</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996952"/>
            <a:ext cx="4891436" cy="3307908"/>
          </a:xfrm>
          <a:prstGeom prst="rect">
            <a:avLst/>
          </a:prstGeom>
        </p:spPr>
      </p:pic>
    </p:spTree>
    <p:extLst>
      <p:ext uri="{BB962C8B-B14F-4D97-AF65-F5344CB8AC3E}">
        <p14:creationId xmlns:p14="http://schemas.microsoft.com/office/powerpoint/2010/main" val="225127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395536" y="980728"/>
            <a:ext cx="8357551" cy="796780"/>
          </a:xfrm>
        </p:spPr>
        <p:txBody>
          <a:bodyPr>
            <a:noAutofit/>
          </a:bodyPr>
          <a:lstStyle/>
          <a:p>
            <a:r>
              <a:rPr lang="en-GB" altLang="en-US"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Code, Algorithmic Regulation </a:t>
            </a:r>
            <a:r>
              <a:rPr lang="en-GB" altLang="en-US" sz="3200" b="1" dirty="0">
                <a:solidFill>
                  <a:schemeClr val="tx1"/>
                </a:solidFill>
                <a:latin typeface="Tahoma" panose="020B0604030504040204" pitchFamily="34" charset="0"/>
                <a:ea typeface="Tahoma" panose="020B0604030504040204" pitchFamily="34" charset="0"/>
                <a:cs typeface="Tahoma" panose="020B0604030504040204" pitchFamily="34" charset="0"/>
              </a:rPr>
              <a:t>and Big Data</a:t>
            </a:r>
          </a:p>
        </p:txBody>
      </p:sp>
      <p:sp>
        <p:nvSpPr>
          <p:cNvPr id="6" name="TextBox 7"/>
          <p:cNvSpPr txBox="1">
            <a:spLocks noChangeArrowheads="1"/>
          </p:cNvSpPr>
          <p:nvPr/>
        </p:nvSpPr>
        <p:spPr bwMode="auto">
          <a:xfrm>
            <a:off x="395536" y="1916832"/>
            <a:ext cx="8424862"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GB" sz="2000" dirty="0"/>
              <a:t>“Big data are high volume, high velocity, and high variety information assets that require new forms of processing to enable enhanced decision making, insight discovery and process optimization” (Gartner 2012</a:t>
            </a:r>
            <a:r>
              <a:rPr lang="en-GB" sz="2000" dirty="0" smtClean="0"/>
              <a:t>)</a:t>
            </a:r>
          </a:p>
          <a:p>
            <a:pPr algn="ctr"/>
            <a:endParaRPr lang="en-GB" sz="2000" dirty="0"/>
          </a:p>
          <a:p>
            <a:pPr marL="342900" indent="-342900">
              <a:buFontTx/>
              <a:buChar char="-"/>
              <a:defRPr/>
            </a:pPr>
            <a:endParaRPr lang="en-GB" sz="2000" dirty="0">
              <a:ea typeface="ＭＳ Ｐゴシック" pitchFamily="1" charset="-128"/>
            </a:endParaRPr>
          </a:p>
          <a:p>
            <a:pPr algn="ctr"/>
            <a:endParaRPr lang="en-GB" sz="2000" dirty="0"/>
          </a:p>
        </p:txBody>
      </p:sp>
      <p:pic>
        <p:nvPicPr>
          <p:cNvPr id="16" name="Picture 15"/>
          <p:cNvPicPr/>
          <p:nvPr/>
        </p:nvPicPr>
        <p:blipFill>
          <a:blip r:embed="rId3"/>
          <a:stretch>
            <a:fillRect/>
          </a:stretch>
        </p:blipFill>
        <p:spPr>
          <a:xfrm>
            <a:off x="1691680" y="2996952"/>
            <a:ext cx="5472608" cy="3312368"/>
          </a:xfrm>
          <a:prstGeom prst="rect">
            <a:avLst/>
          </a:prstGeom>
        </p:spPr>
      </p:pic>
      <p:pic>
        <p:nvPicPr>
          <p:cNvPr id="17" name="Picture 16" descr="https://o.aolcdn.com/images/dims?quality=85&amp;image_uri=http%3A%2F%2Fo.aolcdn.com%2Fhss%2Fstorage%2Fmidas%2F101c9803e333d41a839983b3f80f28a6%2F204883586%2Fmitwearable.jpg&amp;client=amp-blogside-v2&amp;signature=219278dff6065e9bd3d5b45753823dd00319dc7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600" y="5445224"/>
            <a:ext cx="1093001" cy="72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7236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51520" y="908720"/>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law?</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465" y="1988840"/>
            <a:ext cx="7154831" cy="3823568"/>
          </a:xfrm>
          <a:prstGeom prst="rect">
            <a:avLst/>
          </a:prstGeom>
        </p:spPr>
      </p:pic>
    </p:spTree>
    <p:extLst>
      <p:ext uri="{BB962C8B-B14F-4D97-AF65-F5344CB8AC3E}">
        <p14:creationId xmlns:p14="http://schemas.microsoft.com/office/powerpoint/2010/main" val="3838682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2115" y="1700808"/>
            <a:ext cx="7996038" cy="3170099"/>
          </a:xfrm>
          <a:prstGeom prst="rect">
            <a:avLst/>
          </a:prstGeom>
        </p:spPr>
        <p:txBody>
          <a:bodyPr wrap="square">
            <a:spAutoFit/>
          </a:bodyPr>
          <a:lstStyle/>
          <a:p>
            <a:r>
              <a:rPr lang="en-GB"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‘Algorithmic </a:t>
            </a:r>
            <a:r>
              <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rPr>
              <a:t>regulation refers to decision-making systems that regulate a domain of activity in order to manage risk or alter behaviour through continual </a:t>
            </a:r>
            <a:r>
              <a:rPr lang="en-GB" sz="2000" i="1" dirty="0">
                <a:solidFill>
                  <a:srgbClr val="292929"/>
                </a:solidFill>
                <a:latin typeface="Tahoma" panose="020B0604030504040204" pitchFamily="34" charset="0"/>
                <a:ea typeface="Tahoma" panose="020B0604030504040204" pitchFamily="34" charset="0"/>
                <a:cs typeface="Tahoma" panose="020B0604030504040204" pitchFamily="34" charset="0"/>
              </a:rPr>
              <a:t>computational </a:t>
            </a:r>
            <a:r>
              <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rPr>
              <a:t>generation of knowledge from data emitted and directly collected (typically in real time on a continuous basis) from numerous dynamic components pertaining to the regulated environment in order to identify and, if necessary, automatically refine (or prompt refinement of) the system’s operations to attain a pre-specified goal</a:t>
            </a:r>
            <a:r>
              <a:rPr lang="en-GB"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a:t>
            </a:r>
            <a:endPar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endParaRPr>
          </a:p>
          <a:p>
            <a:endPar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endParaRPr>
          </a:p>
          <a:p>
            <a:r>
              <a:rPr lang="en-GB"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Karen </a:t>
            </a:r>
            <a:r>
              <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rPr>
              <a:t>Yeung </a:t>
            </a:r>
          </a:p>
        </p:txBody>
      </p:sp>
      <p:sp>
        <p:nvSpPr>
          <p:cNvPr id="7" name="Title 1"/>
          <p:cNvSpPr>
            <a:spLocks noGrp="1"/>
          </p:cNvSpPr>
          <p:nvPr>
            <p:ph type="title"/>
          </p:nvPr>
        </p:nvSpPr>
        <p:spPr>
          <a:xfrm>
            <a:off x="482115" y="764704"/>
            <a:ext cx="8083296" cy="852198"/>
          </a:xfrm>
        </p:spPr>
        <p:txBody>
          <a:bodyPr>
            <a:normAutofit/>
          </a:bodyPr>
          <a:lstStyle/>
          <a:p>
            <a:pPr eaLnBrk="1" hangingPunct="1"/>
            <a:r>
              <a:rPr lang="en-GB" altLang="en-US" sz="3200" b="1" dirty="0">
                <a:solidFill>
                  <a:schemeClr val="tx1"/>
                </a:solidFill>
                <a:latin typeface="Tahoma" panose="020B0604030504040204" pitchFamily="34" charset="0"/>
                <a:ea typeface="Tahoma" panose="020B0604030504040204" pitchFamily="34" charset="0"/>
                <a:cs typeface="Tahoma" panose="020B0604030504040204" pitchFamily="34" charset="0"/>
              </a:rPr>
              <a:t>Code and Algorithmic Regulation </a:t>
            </a:r>
          </a:p>
        </p:txBody>
      </p:sp>
    </p:spTree>
    <p:extLst>
      <p:ext uri="{BB962C8B-B14F-4D97-AF65-F5344CB8AC3E}">
        <p14:creationId xmlns:p14="http://schemas.microsoft.com/office/powerpoint/2010/main" val="16906628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2115" y="1916832"/>
            <a:ext cx="8121776" cy="1446550"/>
          </a:xfrm>
          <a:prstGeom prst="rect">
            <a:avLst/>
          </a:prstGeom>
        </p:spPr>
        <p:txBody>
          <a:bodyPr wrap="square">
            <a:spAutoFit/>
          </a:bodyPr>
          <a:lstStyle/>
          <a:p>
            <a:pPr marL="342900" indent="-342900">
              <a:buFont typeface="Arial" panose="020B0604020202020204" pitchFamily="34" charset="0"/>
              <a:buChar char="•"/>
            </a:pPr>
            <a:r>
              <a:rPr lang="en-GB" sz="2400" dirty="0" smtClean="0">
                <a:solidFill>
                  <a:srgbClr val="292929"/>
                </a:solidFill>
              </a:rPr>
              <a:t>For example, here we can think of the impact of:</a:t>
            </a:r>
            <a:endParaRPr lang="en-GB" sz="2400" dirty="0">
              <a:solidFill>
                <a:srgbClr val="292929"/>
              </a:solidFill>
            </a:endParaRPr>
          </a:p>
          <a:p>
            <a:pPr marL="800100" lvl="1" indent="-342900">
              <a:buFont typeface="Arial"/>
              <a:buChar char="•"/>
            </a:pPr>
            <a:r>
              <a:rPr lang="en-GB" sz="2000" dirty="0" smtClean="0">
                <a:solidFill>
                  <a:srgbClr val="292929"/>
                </a:solidFill>
              </a:rPr>
              <a:t>Automated </a:t>
            </a:r>
            <a:r>
              <a:rPr lang="en-GB" sz="2000" dirty="0">
                <a:solidFill>
                  <a:srgbClr val="292929"/>
                </a:solidFill>
              </a:rPr>
              <a:t>decision-making systems or</a:t>
            </a:r>
          </a:p>
          <a:p>
            <a:pPr marL="800100" lvl="1" indent="-342900">
              <a:buFont typeface="Arial"/>
              <a:buChar char="•"/>
            </a:pPr>
            <a:r>
              <a:rPr lang="en-GB" sz="2000" dirty="0" smtClean="0">
                <a:solidFill>
                  <a:srgbClr val="292929"/>
                </a:solidFill>
              </a:rPr>
              <a:t>Recommender systems</a:t>
            </a:r>
            <a:endParaRPr lang="en-GB" sz="2000" dirty="0">
              <a:solidFill>
                <a:srgbClr val="292929"/>
              </a:solidFill>
            </a:endParaRPr>
          </a:p>
          <a:p>
            <a:pPr marL="342900" indent="-342900">
              <a:buFont typeface="Arial" panose="020B0604020202020204" pitchFamily="34" charset="0"/>
              <a:buChar char="•"/>
            </a:pPr>
            <a:r>
              <a:rPr lang="en-GB" sz="2400" dirty="0" smtClean="0">
                <a:solidFill>
                  <a:srgbClr val="292929"/>
                </a:solidFill>
              </a:rPr>
              <a:t>Both </a:t>
            </a:r>
            <a:r>
              <a:rPr lang="en-GB" sz="2400" dirty="0">
                <a:solidFill>
                  <a:srgbClr val="292929"/>
                </a:solidFill>
              </a:rPr>
              <a:t>are forms of “algorithmic regulation</a:t>
            </a:r>
            <a:r>
              <a:rPr lang="en-GB" sz="2400" dirty="0" smtClean="0">
                <a:solidFill>
                  <a:srgbClr val="292929"/>
                </a:solidFill>
              </a:rPr>
              <a:t>”.</a:t>
            </a:r>
            <a:endParaRPr lang="en-GB" sz="2400" dirty="0">
              <a:solidFill>
                <a:srgbClr val="292929"/>
              </a:solidFill>
            </a:endParaRPr>
          </a:p>
        </p:txBody>
      </p:sp>
      <p:sp>
        <p:nvSpPr>
          <p:cNvPr id="7" name="Title 1"/>
          <p:cNvSpPr>
            <a:spLocks noGrp="1"/>
          </p:cNvSpPr>
          <p:nvPr>
            <p:ph type="title"/>
          </p:nvPr>
        </p:nvSpPr>
        <p:spPr>
          <a:xfrm>
            <a:off x="551297" y="1064634"/>
            <a:ext cx="8083296" cy="852198"/>
          </a:xfrm>
        </p:spPr>
        <p:txBody>
          <a:bodyPr>
            <a:normAutofit/>
          </a:bodyPr>
          <a:lstStyle/>
          <a:p>
            <a:pPr eaLnBrk="1" hangingPunct="1"/>
            <a:r>
              <a:rPr lang="en-GB" altLang="en-US" sz="3200" b="1" dirty="0">
                <a:solidFill>
                  <a:schemeClr val="tx1"/>
                </a:solidFill>
                <a:latin typeface="Tahoma" panose="020B0604030504040204" pitchFamily="34" charset="0"/>
                <a:ea typeface="Tahoma" panose="020B0604030504040204" pitchFamily="34" charset="0"/>
                <a:cs typeface="Tahoma" panose="020B0604030504040204" pitchFamily="34" charset="0"/>
              </a:rPr>
              <a:t>Code and Algorithmic Regulation </a:t>
            </a:r>
          </a:p>
        </p:txBody>
      </p:sp>
    </p:spTree>
    <p:extLst>
      <p:ext uri="{BB962C8B-B14F-4D97-AF65-F5344CB8AC3E}">
        <p14:creationId xmlns:p14="http://schemas.microsoft.com/office/powerpoint/2010/main" val="18280506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82115" y="764704"/>
            <a:ext cx="8083296" cy="852198"/>
          </a:xfrm>
        </p:spPr>
        <p:txBody>
          <a:bodyPr>
            <a:normAutofit/>
          </a:bodyPr>
          <a:lstStyle/>
          <a:p>
            <a:pPr eaLnBrk="1" hangingPunct="1"/>
            <a:r>
              <a:rPr lang="en-GB" altLang="en-US" sz="3200" b="1" dirty="0">
                <a:solidFill>
                  <a:schemeClr val="tx1"/>
                </a:solidFill>
                <a:latin typeface="Tahoma" panose="020B0604030504040204" pitchFamily="34" charset="0"/>
                <a:ea typeface="Tahoma" panose="020B0604030504040204" pitchFamily="34" charset="0"/>
                <a:cs typeface="Tahoma" panose="020B0604030504040204" pitchFamily="34" charset="0"/>
              </a:rPr>
              <a:t>Code and Algorithmic Regulation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886963">
            <a:off x="5016369" y="2454931"/>
            <a:ext cx="2955986" cy="231032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42103">
            <a:off x="1115616" y="2204864"/>
            <a:ext cx="3645998" cy="2810457"/>
          </a:xfrm>
          <a:prstGeom prst="rect">
            <a:avLst/>
          </a:prstGeom>
        </p:spPr>
      </p:pic>
    </p:spTree>
    <p:extLst>
      <p:ext uri="{BB962C8B-B14F-4D97-AF65-F5344CB8AC3E}">
        <p14:creationId xmlns:p14="http://schemas.microsoft.com/office/powerpoint/2010/main" val="16327522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052736"/>
            <a:ext cx="8451860" cy="584775"/>
          </a:xfrm>
          <a:prstGeom prst="rect">
            <a:avLst/>
          </a:prstGeom>
          <a:noFill/>
        </p:spPr>
        <p:txBody>
          <a:bodyPr wrap="square" rtlCol="0">
            <a:spAutoFit/>
          </a:bodyPr>
          <a:lstStyle/>
          <a:p>
            <a:r>
              <a:rPr lang="en-GB" sz="3200" b="1" dirty="0">
                <a:latin typeface="Tahoma" panose="020B0604030504040204" pitchFamily="34" charset="0"/>
                <a:ea typeface="Tahoma" panose="020B0604030504040204" pitchFamily="34" charset="0"/>
                <a:cs typeface="Tahoma" panose="020B0604030504040204" pitchFamily="34" charset="0"/>
              </a:rPr>
              <a:t>Algorithmic Regulation and Unfairness</a:t>
            </a:r>
          </a:p>
        </p:txBody>
      </p:sp>
      <p:sp>
        <p:nvSpPr>
          <p:cNvPr id="4" name="Rectangle 3"/>
          <p:cNvSpPr/>
          <p:nvPr/>
        </p:nvSpPr>
        <p:spPr>
          <a:xfrm>
            <a:off x="323528" y="1772816"/>
            <a:ext cx="8371374" cy="4278094"/>
          </a:xfrm>
          <a:prstGeom prst="rect">
            <a:avLst/>
          </a:prstGeom>
        </p:spPr>
        <p:txBody>
          <a:bodyPr wrap="square">
            <a:spAutoFit/>
          </a:bodyPr>
          <a:lstStyle/>
          <a:p>
            <a:r>
              <a:rPr lang="en-AU"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‘Algorithmic </a:t>
            </a:r>
            <a:r>
              <a:rPr lang="en-AU" sz="1600" dirty="0">
                <a:solidFill>
                  <a:srgbClr val="292929"/>
                </a:solidFill>
                <a:latin typeface="Tahoma" panose="020B0604030504040204" pitchFamily="34" charset="0"/>
                <a:ea typeface="Tahoma" panose="020B0604030504040204" pitchFamily="34" charset="0"/>
                <a:cs typeface="Tahoma" panose="020B0604030504040204" pitchFamily="34" charset="0"/>
              </a:rPr>
              <a:t>decision-making processes raise a crucial additional set of  fairness-based concerns. These are autonomy-related concerns that also  involve harms to individual dignity. Algorithmic decision-making pro-  cesses often use personal information without the person's informed </a:t>
            </a:r>
            <a:r>
              <a:rPr lang="en-AU"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consent</a:t>
            </a:r>
            <a:r>
              <a:rPr lang="en-AU" sz="1600" dirty="0">
                <a:solidFill>
                  <a:srgbClr val="292929"/>
                </a:solidFill>
                <a:latin typeface="Tahoma" panose="020B0604030504040204" pitchFamily="34" charset="0"/>
                <a:ea typeface="Tahoma" panose="020B0604030504040204" pitchFamily="34" charset="0"/>
                <a:cs typeface="Tahoma" panose="020B0604030504040204" pitchFamily="34" charset="0"/>
              </a:rPr>
              <a:t>. Moreover, the analysis also affects individuals in a seemingly  arbitrary manner ("punishing people for things they did not do" is a </a:t>
            </a:r>
            <a:r>
              <a:rPr lang="en-AU"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common </a:t>
            </a:r>
            <a:r>
              <a:rPr lang="en-AU" sz="1600" dirty="0">
                <a:solidFill>
                  <a:srgbClr val="292929"/>
                </a:solidFill>
                <a:latin typeface="Tahoma" panose="020B0604030504040204" pitchFamily="34" charset="0"/>
                <a:ea typeface="Tahoma" panose="020B0604030504040204" pitchFamily="34" charset="0"/>
                <a:cs typeface="Tahoma" panose="020B0604030504040204" pitchFamily="34" charset="0"/>
              </a:rPr>
              <a:t>complaint). It does not enable their understanding of the process's  inner workings, or how it impacts on and is impacted upon by their daily  lives. In addition, these processes create an environment in which </a:t>
            </a:r>
            <a:r>
              <a:rPr lang="en-AU"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individuals </a:t>
            </a:r>
            <a:r>
              <a:rPr lang="en-AU" sz="1600" dirty="0">
                <a:solidFill>
                  <a:srgbClr val="292929"/>
                </a:solidFill>
                <a:latin typeface="Tahoma" panose="020B0604030504040204" pitchFamily="34" charset="0"/>
                <a:ea typeface="Tahoma" panose="020B0604030504040204" pitchFamily="34" charset="0"/>
                <a:cs typeface="Tahoma" panose="020B0604030504040204" pitchFamily="34" charset="0"/>
              </a:rPr>
              <a:t>have a limited ability to question the process or submit corrections, and  many such concerns have been identified by the </a:t>
            </a:r>
            <a:r>
              <a:rPr lang="en-AU"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law….  </a:t>
            </a:r>
          </a:p>
          <a:p>
            <a:endParaRPr lang="en-AU" sz="1600" dirty="0">
              <a:solidFill>
                <a:srgbClr val="292929"/>
              </a:solidFill>
              <a:latin typeface="Tahoma" panose="020B0604030504040204" pitchFamily="34" charset="0"/>
              <a:ea typeface="Tahoma" panose="020B0604030504040204" pitchFamily="34" charset="0"/>
              <a:cs typeface="Tahoma" panose="020B0604030504040204" pitchFamily="34" charset="0"/>
            </a:endParaRPr>
          </a:p>
          <a:p>
            <a:r>
              <a:rPr lang="en-AU"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Several </a:t>
            </a:r>
            <a:r>
              <a:rPr lang="en-AU" sz="1600" dirty="0">
                <a:solidFill>
                  <a:srgbClr val="292929"/>
                </a:solidFill>
                <a:latin typeface="Tahoma" panose="020B0604030504040204" pitchFamily="34" charset="0"/>
                <a:ea typeface="Tahoma" panose="020B0604030504040204" pitchFamily="34" charset="0"/>
                <a:cs typeface="Tahoma" panose="020B0604030504040204" pitchFamily="34" charset="0"/>
              </a:rPr>
              <a:t>of these concerns are linked to the automated nature of the pro-  cess, which could contribute to the sense of arbitrariness it generates. An  automated response also limits receipt of a concrete, human explanation  of the outcome and any chance of fully understanding the process affecting  the individual. Furthermore, almost all of the concerns noted here are linked  to the opaque nature of the algorithmic </a:t>
            </a:r>
            <a:r>
              <a:rPr lang="en-AU"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process.’</a:t>
            </a:r>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 </a:t>
            </a:r>
          </a:p>
          <a:p>
            <a:endParaRPr lang="en-GB" sz="1600" dirty="0">
              <a:solidFill>
                <a:srgbClr val="292929"/>
              </a:solidFill>
              <a:latin typeface="Tahoma" panose="020B0604030504040204" pitchFamily="34" charset="0"/>
              <a:ea typeface="Tahoma" panose="020B0604030504040204" pitchFamily="34" charset="0"/>
              <a:cs typeface="Tahoma" panose="020B0604030504040204" pitchFamily="34" charset="0"/>
            </a:endParaRPr>
          </a:p>
          <a:p>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Tal </a:t>
            </a:r>
            <a:r>
              <a:rPr lang="en-GB" sz="1600" dirty="0" err="1" smtClean="0">
                <a:solidFill>
                  <a:srgbClr val="292929"/>
                </a:solidFill>
                <a:latin typeface="Tahoma" panose="020B0604030504040204" pitchFamily="34" charset="0"/>
                <a:ea typeface="Tahoma" panose="020B0604030504040204" pitchFamily="34" charset="0"/>
                <a:cs typeface="Tahoma" panose="020B0604030504040204" pitchFamily="34" charset="0"/>
              </a:rPr>
              <a:t>Zarsky</a:t>
            </a:r>
            <a:endParaRPr lang="en-GB" sz="1600" dirty="0">
              <a:solidFill>
                <a:srgbClr val="292929"/>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37925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276872"/>
            <a:ext cx="7459116" cy="3296110"/>
          </a:xfrm>
          <a:prstGeom prst="rect">
            <a:avLst/>
          </a:prstGeom>
        </p:spPr>
      </p:pic>
      <p:sp>
        <p:nvSpPr>
          <p:cNvPr id="3" name="TextBox 2"/>
          <p:cNvSpPr txBox="1"/>
          <p:nvPr/>
        </p:nvSpPr>
        <p:spPr>
          <a:xfrm>
            <a:off x="179512" y="1052736"/>
            <a:ext cx="8451860" cy="584775"/>
          </a:xfrm>
          <a:prstGeom prst="rect">
            <a:avLst/>
          </a:prstGeom>
          <a:noFill/>
        </p:spPr>
        <p:txBody>
          <a:bodyPr wrap="square" rtlCol="0">
            <a:spAutoFit/>
          </a:bodyPr>
          <a:lstStyle/>
          <a:p>
            <a:r>
              <a:rPr lang="en-GB" sz="3200" b="1" dirty="0" smtClean="0">
                <a:latin typeface="Tahoma" panose="020B0604030504040204" pitchFamily="34" charset="0"/>
                <a:ea typeface="Tahoma" panose="020B0604030504040204" pitchFamily="34" charset="0"/>
                <a:cs typeface="Tahoma" panose="020B0604030504040204" pitchFamily="34" charset="0"/>
              </a:rPr>
              <a:t>Code and the displacement of values</a:t>
            </a:r>
            <a:endParaRPr lang="en-GB" sz="3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3561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1052736"/>
            <a:ext cx="8451860" cy="584775"/>
          </a:xfrm>
          <a:prstGeom prst="rect">
            <a:avLst/>
          </a:prstGeom>
          <a:noFill/>
        </p:spPr>
        <p:txBody>
          <a:bodyPr wrap="square" rtlCol="0">
            <a:spAutoFit/>
          </a:bodyPr>
          <a:lstStyle/>
          <a:p>
            <a:r>
              <a:rPr lang="en-GB" sz="3200" b="1" dirty="0" smtClean="0">
                <a:latin typeface="Tahoma" panose="020B0604030504040204" pitchFamily="34" charset="0"/>
                <a:ea typeface="Tahoma" panose="020B0604030504040204" pitchFamily="34" charset="0"/>
                <a:cs typeface="Tahoma" panose="020B0604030504040204" pitchFamily="34" charset="0"/>
              </a:rPr>
              <a:t>Code and the displacement of values</a:t>
            </a:r>
            <a:endParaRPr lang="en-GB" sz="3200" b="1"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436617" y="1988840"/>
            <a:ext cx="8208912" cy="3970318"/>
          </a:xfrm>
          <a:prstGeom prst="rect">
            <a:avLst/>
          </a:prstGeom>
          <a:noFill/>
        </p:spPr>
        <p:txBody>
          <a:bodyPr wrap="square" rtlCol="0">
            <a:spAutoFit/>
          </a:bodyPr>
          <a:lstStyle/>
          <a:p>
            <a:pPr marL="285750" indent="-285750">
              <a:buFont typeface="Arial" panose="020B0604020202020204" pitchFamily="34" charset="0"/>
              <a:buChar char="•"/>
            </a:pPr>
            <a:r>
              <a:rPr lang="en-AU" dirty="0" smtClean="0"/>
              <a:t>Technology is political, despite the ‘technology is neutral slogan’ (i.e. artefacts have politics, see references in notes).</a:t>
            </a:r>
          </a:p>
          <a:p>
            <a:pPr marL="285750" indent="-285750">
              <a:buFont typeface="Arial" panose="020B0604020202020204" pitchFamily="34" charset="0"/>
              <a:buChar char="•"/>
            </a:pPr>
            <a:r>
              <a:rPr lang="en-AU" dirty="0" smtClean="0"/>
              <a:t>Effects of this are worsened as we don’t know the effects of the technology ex ante but then this can </a:t>
            </a:r>
            <a:r>
              <a:rPr lang="en-AU" dirty="0"/>
              <a:t>become entrenched (D </a:t>
            </a:r>
            <a:r>
              <a:rPr lang="en-AU" dirty="0" err="1"/>
              <a:t>Collingridge</a:t>
            </a:r>
            <a:r>
              <a:rPr lang="en-AU" dirty="0"/>
              <a:t>, The Social Control of Technology, 1980, p. 11, as referenced in </a:t>
            </a:r>
            <a:r>
              <a:rPr lang="en-AU" dirty="0" err="1"/>
              <a:t>Liebert</a:t>
            </a:r>
            <a:r>
              <a:rPr lang="en-AU" dirty="0"/>
              <a:t> and Schmidt. "</a:t>
            </a:r>
            <a:r>
              <a:rPr lang="en-AU" dirty="0" err="1"/>
              <a:t>Collingridge’s</a:t>
            </a:r>
            <a:r>
              <a:rPr lang="en-AU" dirty="0"/>
              <a:t> dilemma and </a:t>
            </a:r>
            <a:r>
              <a:rPr lang="en-AU" dirty="0" err="1"/>
              <a:t>technoscience</a:t>
            </a:r>
            <a:r>
              <a:rPr lang="en-AU" dirty="0"/>
              <a:t>." </a:t>
            </a:r>
            <a:r>
              <a:rPr lang="en-AU" dirty="0" err="1"/>
              <a:t>Poiesis</a:t>
            </a:r>
            <a:r>
              <a:rPr lang="en-AU" dirty="0"/>
              <a:t> &amp; Praxis 7.1-2 (2010</a:t>
            </a:r>
            <a:r>
              <a:rPr lang="en-AU" dirty="0" smtClean="0"/>
              <a:t>).)</a:t>
            </a:r>
          </a:p>
          <a:p>
            <a:pPr marL="285750" indent="-285750">
              <a:buFont typeface="Arial" panose="020B0604020202020204" pitchFamily="34" charset="0"/>
              <a:buChar char="•"/>
            </a:pPr>
            <a:endParaRPr lang="en-AU" dirty="0"/>
          </a:p>
          <a:p>
            <a:pPr lvl="1"/>
            <a:r>
              <a:rPr lang="en-AU" dirty="0" smtClean="0"/>
              <a:t>‘The </a:t>
            </a:r>
            <a:r>
              <a:rPr lang="en-AU" dirty="0"/>
              <a:t>social consequences of a technology cannot be predicted early in the life of the technology. By the time undesirable consequences are discovered, however, the technology is often so much part of the whole economics and social fabric that its control is extremely difficult. This is the dilemma of control. When change is easy, the need for it cannot be foreseen; when the need for change is apparent, change has become expensive, difficult and time </a:t>
            </a:r>
            <a:r>
              <a:rPr lang="en-AU" dirty="0" smtClean="0"/>
              <a:t>consuming.’</a:t>
            </a:r>
            <a:endParaRPr lang="en-AU" dirty="0"/>
          </a:p>
        </p:txBody>
      </p:sp>
    </p:spTree>
    <p:extLst>
      <p:ext uri="{BB962C8B-B14F-4D97-AF65-F5344CB8AC3E}">
        <p14:creationId xmlns:p14="http://schemas.microsoft.com/office/powerpoint/2010/main" val="2774611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1052736"/>
            <a:ext cx="8451860" cy="584775"/>
          </a:xfrm>
          <a:prstGeom prst="rect">
            <a:avLst/>
          </a:prstGeom>
          <a:noFill/>
        </p:spPr>
        <p:txBody>
          <a:bodyPr wrap="square" rtlCol="0">
            <a:spAutoFit/>
          </a:bodyPr>
          <a:lstStyle/>
          <a:p>
            <a:r>
              <a:rPr lang="en-GB" sz="3200" b="1" dirty="0" smtClean="0">
                <a:latin typeface="Tahoma" panose="020B0604030504040204" pitchFamily="34" charset="0"/>
                <a:ea typeface="Tahoma" panose="020B0604030504040204" pitchFamily="34" charset="0"/>
                <a:cs typeface="Tahoma" panose="020B0604030504040204" pitchFamily="34" charset="0"/>
              </a:rPr>
              <a:t>Technological neutrality </a:t>
            </a:r>
            <a:endParaRPr lang="en-GB" sz="3200" b="1"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436617" y="1988840"/>
            <a:ext cx="8208912" cy="3139321"/>
          </a:xfrm>
          <a:prstGeom prst="rect">
            <a:avLst/>
          </a:prstGeom>
          <a:noFill/>
        </p:spPr>
        <p:txBody>
          <a:bodyPr wrap="square" rtlCol="0">
            <a:spAutoFit/>
          </a:bodyPr>
          <a:lstStyle/>
          <a:p>
            <a:pPr marL="285750" indent="-285750">
              <a:buFont typeface="Arial" panose="020B0604020202020204" pitchFamily="34" charset="0"/>
              <a:buChar char="•"/>
            </a:pPr>
            <a:r>
              <a:rPr lang="en-AU" dirty="0"/>
              <a:t>T</a:t>
            </a:r>
            <a:r>
              <a:rPr lang="en-AU" dirty="0" smtClean="0"/>
              <a:t>echnology </a:t>
            </a:r>
            <a:r>
              <a:rPr lang="en-AU" dirty="0"/>
              <a:t>is political, and has regulatory capacity, and regulating it is </a:t>
            </a:r>
            <a:r>
              <a:rPr lang="en-AU" dirty="0" smtClean="0"/>
              <a:t>hard. </a:t>
            </a:r>
          </a:p>
          <a:p>
            <a:pPr marL="285750" indent="-285750">
              <a:buFont typeface="Arial" panose="020B0604020202020204" pitchFamily="34" charset="0"/>
              <a:buChar char="•"/>
            </a:pPr>
            <a:r>
              <a:rPr lang="en-AU" dirty="0" smtClean="0"/>
              <a:t>Lawmakers </a:t>
            </a:r>
            <a:r>
              <a:rPr lang="en-AU" dirty="0"/>
              <a:t>pursue technological neutrality </a:t>
            </a:r>
            <a:r>
              <a:rPr lang="en-AU" dirty="0" smtClean="0"/>
              <a:t>and there are 3 </a:t>
            </a:r>
            <a:r>
              <a:rPr lang="en-AU" dirty="0"/>
              <a:t>main </a:t>
            </a:r>
            <a:r>
              <a:rPr lang="en-AU" dirty="0" smtClean="0"/>
              <a:t>conceptions </a:t>
            </a:r>
            <a:r>
              <a:rPr lang="en-AU" dirty="0"/>
              <a:t>of technological neutrality in literature </a:t>
            </a:r>
            <a:endParaRPr lang="en-AU" dirty="0" smtClean="0"/>
          </a:p>
          <a:p>
            <a:pPr marL="800100" lvl="1" indent="-342900">
              <a:buFont typeface="+mj-lt"/>
              <a:buAutoNum type="arabicPeriod"/>
            </a:pPr>
            <a:r>
              <a:rPr lang="en-AU" dirty="0" smtClean="0"/>
              <a:t>Law </a:t>
            </a:r>
            <a:r>
              <a:rPr lang="en-AU" dirty="0"/>
              <a:t>should provide for technology-specific provisions, so online can be regulated like offline </a:t>
            </a:r>
            <a:endParaRPr lang="en-AU" dirty="0" smtClean="0"/>
          </a:p>
          <a:p>
            <a:pPr marL="800100" lvl="1" indent="-342900">
              <a:buFont typeface="+mj-lt"/>
              <a:buAutoNum type="arabicPeriod"/>
            </a:pPr>
            <a:r>
              <a:rPr lang="en-AU" dirty="0" smtClean="0"/>
              <a:t>Law </a:t>
            </a:r>
            <a:r>
              <a:rPr lang="en-AU" dirty="0"/>
              <a:t>should not discriminate between technologies with the same functionality </a:t>
            </a:r>
            <a:endParaRPr lang="en-AU" dirty="0" smtClean="0"/>
          </a:p>
          <a:p>
            <a:pPr marL="800100" lvl="1" indent="-342900">
              <a:buFont typeface="+mj-lt"/>
              <a:buAutoNum type="arabicPeriod"/>
            </a:pPr>
            <a:r>
              <a:rPr lang="en-AU" dirty="0" smtClean="0"/>
              <a:t>Law </a:t>
            </a:r>
            <a:r>
              <a:rPr lang="en-AU" dirty="0"/>
              <a:t>should be future-proof, as technology changes rapidly, and law-making is slow </a:t>
            </a:r>
            <a:endParaRPr lang="en-AU" dirty="0" smtClean="0"/>
          </a:p>
          <a:p>
            <a:pPr lvl="1"/>
            <a:r>
              <a:rPr lang="en-AU" dirty="0" smtClean="0"/>
              <a:t>See: Hildebrandt </a:t>
            </a:r>
            <a:r>
              <a:rPr lang="en-AU" dirty="0"/>
              <a:t>M and </a:t>
            </a:r>
            <a:r>
              <a:rPr lang="en-AU" dirty="0" err="1"/>
              <a:t>Tielemans</a:t>
            </a:r>
            <a:r>
              <a:rPr lang="en-AU" dirty="0"/>
              <a:t> L, ‘Data Protection by Design and Technology Neutral Law’ (2013) 29 Computer Law &amp; Security Review </a:t>
            </a:r>
            <a:r>
              <a:rPr lang="en-AU" dirty="0" smtClean="0"/>
              <a:t>509</a:t>
            </a:r>
            <a:endParaRPr lang="en-AU" dirty="0"/>
          </a:p>
        </p:txBody>
      </p:sp>
    </p:spTree>
    <p:extLst>
      <p:ext uri="{BB962C8B-B14F-4D97-AF65-F5344CB8AC3E}">
        <p14:creationId xmlns:p14="http://schemas.microsoft.com/office/powerpoint/2010/main" val="90768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1052736"/>
            <a:ext cx="8451860" cy="584775"/>
          </a:xfrm>
          <a:prstGeom prst="rect">
            <a:avLst/>
          </a:prstGeom>
          <a:noFill/>
        </p:spPr>
        <p:txBody>
          <a:bodyPr wrap="square" rtlCol="0">
            <a:spAutoFit/>
          </a:bodyPr>
          <a:lstStyle/>
          <a:p>
            <a:r>
              <a:rPr lang="en-GB" sz="3200" b="1" dirty="0" smtClean="0">
                <a:latin typeface="Tahoma" panose="020B0604030504040204" pitchFamily="34" charset="0"/>
                <a:ea typeface="Tahoma" panose="020B0604030504040204" pitchFamily="34" charset="0"/>
                <a:cs typeface="Tahoma" panose="020B0604030504040204" pitchFamily="34" charset="0"/>
              </a:rPr>
              <a:t>Policymaking through technology</a:t>
            </a:r>
            <a:endParaRPr lang="en-GB" sz="3200" b="1"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436617" y="1988840"/>
            <a:ext cx="8208912" cy="2308324"/>
          </a:xfrm>
          <a:prstGeom prst="rect">
            <a:avLst/>
          </a:prstGeom>
          <a:noFill/>
        </p:spPr>
        <p:txBody>
          <a:bodyPr wrap="square" rtlCol="0">
            <a:spAutoFit/>
          </a:bodyPr>
          <a:lstStyle/>
          <a:p>
            <a:pPr marL="285750" indent="-285750">
              <a:buFont typeface="Arial" panose="020B0604020202020204" pitchFamily="34" charset="0"/>
              <a:buChar char="•"/>
            </a:pPr>
            <a:r>
              <a:rPr lang="en-AU" dirty="0" err="1"/>
              <a:t>Reidenberg</a:t>
            </a:r>
            <a:r>
              <a:rPr lang="en-AU" dirty="0"/>
              <a:t> (1997) defines </a:t>
            </a:r>
            <a:r>
              <a:rPr lang="en-AU" i="1" dirty="0" err="1"/>
              <a:t>l</a:t>
            </a:r>
            <a:r>
              <a:rPr lang="en-AU" i="1" dirty="0" err="1" smtClean="0"/>
              <a:t>ex</a:t>
            </a:r>
            <a:r>
              <a:rPr lang="en-AU" i="1" dirty="0" smtClean="0"/>
              <a:t> </a:t>
            </a:r>
            <a:r>
              <a:rPr lang="en-AU" i="1" dirty="0" err="1"/>
              <a:t>Informatica</a:t>
            </a:r>
            <a:r>
              <a:rPr lang="en-AU" dirty="0"/>
              <a:t> as </a:t>
            </a:r>
            <a:r>
              <a:rPr lang="en-AU" dirty="0" smtClean="0"/>
              <a:t>the </a:t>
            </a:r>
            <a:r>
              <a:rPr lang="en-AU" dirty="0"/>
              <a:t>formulation of policy rules through code/tech. </a:t>
            </a:r>
            <a:endParaRPr lang="en-AU" dirty="0" smtClean="0"/>
          </a:p>
          <a:p>
            <a:pPr marL="285750" indent="-285750">
              <a:buFont typeface="Arial" panose="020B0604020202020204" pitchFamily="34" charset="0"/>
              <a:buChar char="•"/>
            </a:pPr>
            <a:r>
              <a:rPr lang="en-AU" dirty="0" smtClean="0"/>
              <a:t>Think </a:t>
            </a:r>
            <a:r>
              <a:rPr lang="en-AU" dirty="0"/>
              <a:t>about regulating content transmission, IP, and privacy before and after the internet age. </a:t>
            </a:r>
            <a:endParaRPr lang="en-AU" dirty="0" smtClean="0"/>
          </a:p>
          <a:p>
            <a:pPr marL="742950" lvl="1" indent="-285750">
              <a:buFont typeface="Arial" panose="020B0604020202020204" pitchFamily="34" charset="0"/>
              <a:buChar char="•"/>
            </a:pPr>
            <a:r>
              <a:rPr lang="en-AU" dirty="0" smtClean="0"/>
              <a:t>Each example has </a:t>
            </a:r>
            <a:r>
              <a:rPr lang="en-AU" dirty="0"/>
              <a:t>been displaced, but also enforced and reinforced, by policy rules (≠law) expressed by </a:t>
            </a:r>
            <a:r>
              <a:rPr lang="en-AU" dirty="0" smtClean="0"/>
              <a:t>technology.</a:t>
            </a:r>
          </a:p>
          <a:p>
            <a:pPr marL="742950" lvl="1" indent="-285750">
              <a:buFont typeface="Arial" panose="020B0604020202020204" pitchFamily="34" charset="0"/>
              <a:buChar char="•"/>
            </a:pPr>
            <a:r>
              <a:rPr lang="en-AU" dirty="0" smtClean="0"/>
              <a:t>For example privacy has been displaced by OBA but then reinforced by PETS etc. </a:t>
            </a:r>
            <a:endParaRPr lang="en-AU" dirty="0"/>
          </a:p>
        </p:txBody>
      </p:sp>
    </p:spTree>
    <p:extLst>
      <p:ext uri="{BB962C8B-B14F-4D97-AF65-F5344CB8AC3E}">
        <p14:creationId xmlns:p14="http://schemas.microsoft.com/office/powerpoint/2010/main" val="3878509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1052736"/>
            <a:ext cx="8451860" cy="584775"/>
          </a:xfrm>
          <a:prstGeom prst="rect">
            <a:avLst/>
          </a:prstGeom>
          <a:noFill/>
        </p:spPr>
        <p:txBody>
          <a:bodyPr wrap="square" rtlCol="0">
            <a:spAutoFit/>
          </a:bodyPr>
          <a:lstStyle/>
          <a:p>
            <a:r>
              <a:rPr lang="en-GB" sz="3200" b="1" dirty="0" smtClean="0">
                <a:latin typeface="Tahoma" panose="020B0604030504040204" pitchFamily="34" charset="0"/>
                <a:ea typeface="Tahoma" panose="020B0604030504040204" pitchFamily="34" charset="0"/>
                <a:cs typeface="Tahoma" panose="020B0604030504040204" pitchFamily="34" charset="0"/>
              </a:rPr>
              <a:t>Policymaking through technology</a:t>
            </a:r>
            <a:endParaRPr lang="en-GB" sz="3200" b="1"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78" y="2185814"/>
            <a:ext cx="8011643" cy="2486372"/>
          </a:xfrm>
          <a:prstGeom prst="rect">
            <a:avLst/>
          </a:prstGeom>
        </p:spPr>
      </p:pic>
    </p:spTree>
    <p:extLst>
      <p:ext uri="{BB962C8B-B14F-4D97-AF65-F5344CB8AC3E}">
        <p14:creationId xmlns:p14="http://schemas.microsoft.com/office/powerpoint/2010/main" val="1875900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1052736"/>
            <a:ext cx="8451860" cy="1077218"/>
          </a:xfrm>
          <a:prstGeom prst="rect">
            <a:avLst/>
          </a:prstGeom>
          <a:noFill/>
        </p:spPr>
        <p:txBody>
          <a:bodyPr wrap="square" rtlCol="0">
            <a:spAutoFit/>
          </a:bodyPr>
          <a:lstStyle/>
          <a:p>
            <a:r>
              <a:rPr lang="en-GB" sz="3200" b="1" dirty="0" smtClean="0">
                <a:latin typeface="Tahoma" panose="020B0604030504040204" pitchFamily="34" charset="0"/>
                <a:ea typeface="Tahoma" panose="020B0604030504040204" pitchFamily="34" charset="0"/>
                <a:cs typeface="Tahoma" panose="020B0604030504040204" pitchFamily="34" charset="0"/>
              </a:rPr>
              <a:t>Advantages/</a:t>
            </a:r>
            <a:r>
              <a:rPr lang="en-GB" sz="3200" b="1" dirty="0" err="1" smtClean="0">
                <a:latin typeface="Tahoma" panose="020B0604030504040204" pitchFamily="34" charset="0"/>
                <a:ea typeface="Tahoma" panose="020B0604030504040204" pitchFamily="34" charset="0"/>
                <a:cs typeface="Tahoma" panose="020B0604030504040204" pitchFamily="34" charset="0"/>
              </a:rPr>
              <a:t>disadvanatges</a:t>
            </a:r>
            <a:r>
              <a:rPr lang="en-GB" sz="3200" b="1" dirty="0" smtClean="0">
                <a:latin typeface="Tahoma" panose="020B0604030504040204" pitchFamily="34" charset="0"/>
                <a:ea typeface="Tahoma" panose="020B0604030504040204" pitchFamily="34" charset="0"/>
                <a:cs typeface="Tahoma" panose="020B0604030504040204" pitchFamily="34" charset="0"/>
              </a:rPr>
              <a:t> of Policymaking through tech	</a:t>
            </a:r>
            <a:r>
              <a:rPr lang="en-GB" sz="3200" b="1" dirty="0" err="1" smtClean="0">
                <a:latin typeface="Tahoma" panose="020B0604030504040204" pitchFamily="34" charset="0"/>
                <a:ea typeface="Tahoma" panose="020B0604030504040204" pitchFamily="34" charset="0"/>
                <a:cs typeface="Tahoma" panose="020B0604030504040204" pitchFamily="34" charset="0"/>
              </a:rPr>
              <a:t>nology</a:t>
            </a:r>
            <a:endParaRPr lang="en-GB" sz="32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048448177"/>
              </p:ext>
            </p:extLst>
          </p:nvPr>
        </p:nvGraphicFramePr>
        <p:xfrm>
          <a:off x="1357442" y="2636912"/>
          <a:ext cx="6096000" cy="20218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433033719"/>
                    </a:ext>
                  </a:extLst>
                </a:gridCol>
                <a:gridCol w="3048000">
                  <a:extLst>
                    <a:ext uri="{9D8B030D-6E8A-4147-A177-3AD203B41FA5}">
                      <a16:colId xmlns:a16="http://schemas.microsoft.com/office/drawing/2014/main" val="1709571594"/>
                    </a:ext>
                  </a:extLst>
                </a:gridCol>
              </a:tblGrid>
              <a:tr h="370840">
                <a:tc>
                  <a:txBody>
                    <a:bodyPr/>
                    <a:lstStyle/>
                    <a:p>
                      <a:r>
                        <a:rPr lang="en-AU" dirty="0" smtClean="0"/>
                        <a:t>Advantages</a:t>
                      </a:r>
                      <a:endParaRPr lang="en-AU" dirty="0"/>
                    </a:p>
                  </a:txBody>
                  <a:tcPr/>
                </a:tc>
                <a:tc>
                  <a:txBody>
                    <a:bodyPr/>
                    <a:lstStyle/>
                    <a:p>
                      <a:r>
                        <a:rPr lang="en-AU" dirty="0" smtClean="0"/>
                        <a:t>Disadvantages</a:t>
                      </a:r>
                      <a:endParaRPr lang="en-AU" dirty="0"/>
                    </a:p>
                  </a:txBody>
                  <a:tcPr/>
                </a:tc>
                <a:extLst>
                  <a:ext uri="{0D108BD9-81ED-4DB2-BD59-A6C34878D82A}">
                    <a16:rowId xmlns:a16="http://schemas.microsoft.com/office/drawing/2014/main" val="1117000311"/>
                  </a:ext>
                </a:extLst>
              </a:tr>
              <a:tr h="370840">
                <a:tc>
                  <a:txBody>
                    <a:bodyPr/>
                    <a:lstStyle/>
                    <a:p>
                      <a:r>
                        <a:rPr lang="en-AU" dirty="0" smtClean="0"/>
                        <a:t>Avoids jurisdictional issues </a:t>
                      </a:r>
                      <a:endParaRPr lang="en-AU" dirty="0"/>
                    </a:p>
                  </a:txBody>
                  <a:tcPr/>
                </a:tc>
                <a:tc>
                  <a:txBody>
                    <a:bodyPr/>
                    <a:lstStyle/>
                    <a:p>
                      <a:r>
                        <a:rPr lang="en-AU" dirty="0" smtClean="0"/>
                        <a:t>Indirect effects of law on code difficult</a:t>
                      </a:r>
                      <a:endParaRPr lang="en-AU" dirty="0"/>
                    </a:p>
                  </a:txBody>
                  <a:tcPr/>
                </a:tc>
                <a:extLst>
                  <a:ext uri="{0D108BD9-81ED-4DB2-BD59-A6C34878D82A}">
                    <a16:rowId xmlns:a16="http://schemas.microsoft.com/office/drawing/2014/main" val="2530566194"/>
                  </a:ext>
                </a:extLst>
              </a:tr>
              <a:tr h="370840">
                <a:tc>
                  <a:txBody>
                    <a:bodyPr/>
                    <a:lstStyle/>
                    <a:p>
                      <a:r>
                        <a:rPr lang="en-AU" dirty="0" smtClean="0"/>
                        <a:t>Customization for and by individuals</a:t>
                      </a:r>
                      <a:endParaRPr lang="en-AU" dirty="0"/>
                    </a:p>
                  </a:txBody>
                  <a:tcPr/>
                </a:tc>
                <a:tc>
                  <a:txBody>
                    <a:bodyPr/>
                    <a:lstStyle/>
                    <a:p>
                      <a:r>
                        <a:rPr lang="en-AU" dirty="0" smtClean="0"/>
                        <a:t>Technocracy</a:t>
                      </a:r>
                      <a:endParaRPr lang="en-AU" dirty="0"/>
                    </a:p>
                  </a:txBody>
                  <a:tcPr/>
                </a:tc>
                <a:extLst>
                  <a:ext uri="{0D108BD9-81ED-4DB2-BD59-A6C34878D82A}">
                    <a16:rowId xmlns:a16="http://schemas.microsoft.com/office/drawing/2014/main" val="451275255"/>
                  </a:ext>
                </a:extLst>
              </a:tr>
              <a:tr h="370840">
                <a:tc>
                  <a:txBody>
                    <a:bodyPr/>
                    <a:lstStyle/>
                    <a:p>
                      <a:r>
                        <a:rPr lang="en-AU" dirty="0" smtClean="0"/>
                        <a:t>Enforced by code</a:t>
                      </a:r>
                      <a:endParaRPr lang="en-AU" dirty="0"/>
                    </a:p>
                  </a:txBody>
                  <a:tcPr/>
                </a:tc>
                <a:tc>
                  <a:txBody>
                    <a:bodyPr/>
                    <a:lstStyle/>
                    <a:p>
                      <a:r>
                        <a:rPr lang="en-AU" dirty="0" smtClean="0"/>
                        <a:t>Lack of nuance </a:t>
                      </a:r>
                      <a:endParaRPr lang="en-AU" dirty="0"/>
                    </a:p>
                  </a:txBody>
                  <a:tcPr/>
                </a:tc>
                <a:extLst>
                  <a:ext uri="{0D108BD9-81ED-4DB2-BD59-A6C34878D82A}">
                    <a16:rowId xmlns:a16="http://schemas.microsoft.com/office/drawing/2014/main" val="1538259694"/>
                  </a:ext>
                </a:extLst>
              </a:tr>
            </a:tbl>
          </a:graphicData>
        </a:graphic>
      </p:graphicFrame>
    </p:spTree>
    <p:extLst>
      <p:ext uri="{BB962C8B-B14F-4D97-AF65-F5344CB8AC3E}">
        <p14:creationId xmlns:p14="http://schemas.microsoft.com/office/powerpoint/2010/main" val="1616783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51520" y="908720"/>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law?</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467543" y="1844824"/>
            <a:ext cx="7704856" cy="1200329"/>
          </a:xfrm>
          <a:prstGeom prst="rect">
            <a:avLst/>
          </a:prstGeom>
          <a:noFill/>
        </p:spPr>
        <p:txBody>
          <a:bodyPr wrap="square" rtlCol="0">
            <a:spAutoFit/>
          </a:bodyPr>
          <a:lstStyle/>
          <a:p>
            <a:r>
              <a:rPr lang="en-AU" dirty="0" smtClean="0"/>
              <a:t>Does cyber law exist or is it just the law and cyber?</a:t>
            </a:r>
          </a:p>
          <a:p>
            <a:pPr marL="285750" indent="-285750">
              <a:buFont typeface="Arial" panose="020B0604020202020204" pitchFamily="34" charset="0"/>
              <a:buChar char="•"/>
            </a:pPr>
            <a:r>
              <a:rPr lang="en-AU" dirty="0" smtClean="0"/>
              <a:t>Law and technology not new.</a:t>
            </a:r>
          </a:p>
          <a:p>
            <a:pPr marL="285750" indent="-285750">
              <a:buFont typeface="Arial" panose="020B0604020202020204" pitchFamily="34" charset="0"/>
              <a:buChar char="•"/>
            </a:pPr>
            <a:r>
              <a:rPr lang="en-AU" dirty="0" smtClean="0"/>
              <a:t>Legislation often aims to be technology neutral</a:t>
            </a:r>
          </a:p>
          <a:p>
            <a:pPr marL="285750" indent="-285750">
              <a:buFont typeface="Arial" panose="020B0604020202020204" pitchFamily="34" charset="0"/>
              <a:buChar char="•"/>
            </a:pPr>
            <a:r>
              <a:rPr lang="en-AU" dirty="0" smtClean="0"/>
              <a:t>You can break cyber law down into traditional areas of law…</a:t>
            </a:r>
            <a:endParaRPr lang="en-A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791" y="3140968"/>
            <a:ext cx="5932359" cy="2630385"/>
          </a:xfrm>
          <a:prstGeom prst="rect">
            <a:avLst/>
          </a:prstGeom>
        </p:spPr>
      </p:pic>
      <p:sp>
        <p:nvSpPr>
          <p:cNvPr id="5" name="Rectangle 4"/>
          <p:cNvSpPr/>
          <p:nvPr/>
        </p:nvSpPr>
        <p:spPr>
          <a:xfrm>
            <a:off x="2771800" y="5540520"/>
            <a:ext cx="3888432" cy="461665"/>
          </a:xfrm>
          <a:prstGeom prst="rect">
            <a:avLst/>
          </a:prstGeom>
        </p:spPr>
        <p:txBody>
          <a:bodyPr wrap="square">
            <a:spAutoFit/>
          </a:bodyPr>
          <a:lstStyle/>
          <a:p>
            <a:r>
              <a:rPr lang="en-AU" sz="1200" dirty="0" smtClean="0"/>
              <a:t>Easterbrook</a:t>
            </a:r>
            <a:r>
              <a:rPr lang="en-AU" sz="1200" dirty="0"/>
              <a:t>, Frank H. "Cyberspace and the Law of the Horse." U. Chi. Legal F. (1996): 207</a:t>
            </a:r>
          </a:p>
        </p:txBody>
      </p:sp>
    </p:spTree>
    <p:extLst>
      <p:ext uri="{BB962C8B-B14F-4D97-AF65-F5344CB8AC3E}">
        <p14:creationId xmlns:p14="http://schemas.microsoft.com/office/powerpoint/2010/main" val="1409106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1052736"/>
            <a:ext cx="8451860" cy="584775"/>
          </a:xfrm>
          <a:prstGeom prst="rect">
            <a:avLst/>
          </a:prstGeom>
          <a:noFill/>
        </p:spPr>
        <p:txBody>
          <a:bodyPr wrap="square" rtlCol="0">
            <a:spAutoFit/>
          </a:bodyPr>
          <a:lstStyle/>
          <a:p>
            <a:r>
              <a:rPr lang="en-GB" sz="3200" b="1" dirty="0" smtClean="0">
                <a:latin typeface="Tahoma" panose="020B0604030504040204" pitchFamily="34" charset="0"/>
                <a:ea typeface="Tahoma" panose="020B0604030504040204" pitchFamily="34" charset="0"/>
                <a:cs typeface="Tahoma" panose="020B0604030504040204" pitchFamily="34" charset="0"/>
              </a:rPr>
              <a:t>Policymaking through technology</a:t>
            </a:r>
            <a:endParaRPr lang="en-GB" sz="3200" b="1"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436617" y="1988840"/>
            <a:ext cx="8208912" cy="3139321"/>
          </a:xfrm>
          <a:prstGeom prst="rect">
            <a:avLst/>
          </a:prstGeom>
          <a:noFill/>
        </p:spPr>
        <p:txBody>
          <a:bodyPr wrap="square" rtlCol="0">
            <a:spAutoFit/>
          </a:bodyPr>
          <a:lstStyle/>
          <a:p>
            <a:pPr marL="285750" indent="-285750">
              <a:buFont typeface="Arial" panose="020B0604020202020204" pitchFamily="34" charset="0"/>
              <a:buChar char="•"/>
            </a:pPr>
            <a:r>
              <a:rPr lang="en-AU" dirty="0"/>
              <a:t>Code may constrain law's ability to deal with a problem, but may also substitute for law when technological rules are better able to resolve policy issues. </a:t>
            </a:r>
            <a:endParaRPr lang="en-AU" dirty="0" smtClean="0"/>
          </a:p>
          <a:p>
            <a:pPr marL="285750" indent="-285750">
              <a:buFont typeface="Arial" panose="020B0604020202020204" pitchFamily="34" charset="0"/>
              <a:buChar char="•"/>
            </a:pPr>
            <a:r>
              <a:rPr lang="en-AU" dirty="0" smtClean="0"/>
              <a:t>Law </a:t>
            </a:r>
            <a:r>
              <a:rPr lang="en-AU" dirty="0"/>
              <a:t>may support </a:t>
            </a:r>
            <a:r>
              <a:rPr lang="en-AU" dirty="0" err="1" smtClean="0"/>
              <a:t>lex</a:t>
            </a:r>
            <a:r>
              <a:rPr lang="en-AU" dirty="0" smtClean="0"/>
              <a:t> </a:t>
            </a:r>
            <a:r>
              <a:rPr lang="en-AU" dirty="0" err="1" smtClean="0"/>
              <a:t>informatica</a:t>
            </a:r>
            <a:r>
              <a:rPr lang="en-AU" dirty="0"/>
              <a:t>, </a:t>
            </a:r>
            <a:r>
              <a:rPr lang="en-AU" dirty="0" smtClean="0"/>
              <a:t>present obstacles to </a:t>
            </a:r>
            <a:r>
              <a:rPr lang="en-AU" dirty="0"/>
              <a:t>its development, or sanction its circumvention </a:t>
            </a:r>
          </a:p>
          <a:p>
            <a:pPr marL="285750" indent="-285750">
              <a:buFont typeface="Arial" panose="020B0604020202020204" pitchFamily="34" charset="0"/>
              <a:buChar char="•"/>
            </a:pPr>
            <a:r>
              <a:rPr lang="en-AU" dirty="0" smtClean="0"/>
              <a:t>Legal </a:t>
            </a:r>
            <a:r>
              <a:rPr lang="en-AU" dirty="0"/>
              <a:t>regulation confronts three tendencies which increasingly marginalize its effectiveness. </a:t>
            </a:r>
            <a:endParaRPr lang="en-AU" dirty="0" smtClean="0"/>
          </a:p>
          <a:p>
            <a:pPr marL="742950" lvl="1" indent="-285750">
              <a:buFont typeface="Arial" panose="020B0604020202020204" pitchFamily="34" charset="0"/>
              <a:buChar char="•"/>
            </a:pPr>
            <a:r>
              <a:rPr lang="en-AU" dirty="0" smtClean="0"/>
              <a:t>1</a:t>
            </a:r>
            <a:r>
              <a:rPr lang="en-AU" dirty="0"/>
              <a:t>. technological developments outpace the rate of legal evolution</a:t>
            </a:r>
            <a:r>
              <a:rPr lang="en-AU" dirty="0" smtClean="0"/>
              <a:t>.</a:t>
            </a:r>
          </a:p>
          <a:p>
            <a:pPr marL="742950" lvl="1" indent="-285750">
              <a:buFont typeface="Arial" panose="020B0604020202020204" pitchFamily="34" charset="0"/>
              <a:buChar char="•"/>
            </a:pPr>
            <a:r>
              <a:rPr lang="en-AU" dirty="0" smtClean="0"/>
              <a:t>2</a:t>
            </a:r>
            <a:r>
              <a:rPr lang="en-AU" dirty="0"/>
              <a:t>. today's technology may limit the ability of government to regulate. </a:t>
            </a:r>
            <a:endParaRPr lang="en-AU" dirty="0" smtClean="0"/>
          </a:p>
          <a:p>
            <a:pPr marL="742950" lvl="1" indent="-285750">
              <a:buFont typeface="Arial" panose="020B0604020202020204" pitchFamily="34" charset="0"/>
              <a:buChar char="•"/>
            </a:pPr>
            <a:r>
              <a:rPr lang="en-AU" dirty="0" smtClean="0"/>
              <a:t>3</a:t>
            </a:r>
            <a:r>
              <a:rPr lang="en-AU" dirty="0"/>
              <a:t>. information flows may be impervious to the actions of a single government.. </a:t>
            </a:r>
          </a:p>
        </p:txBody>
      </p:sp>
    </p:spTree>
    <p:extLst>
      <p:ext uri="{BB962C8B-B14F-4D97-AF65-F5344CB8AC3E}">
        <p14:creationId xmlns:p14="http://schemas.microsoft.com/office/powerpoint/2010/main" val="1120717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31</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Exercise</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2"/>
          <a:stretch>
            <a:fillRect/>
          </a:stretch>
        </p:blipFill>
        <p:spPr>
          <a:xfrm>
            <a:off x="539552" y="2420888"/>
            <a:ext cx="3419872" cy="2829944"/>
          </a:xfrm>
          <a:prstGeom prst="rect">
            <a:avLst/>
          </a:prstGeom>
        </p:spPr>
      </p:pic>
      <p:sp>
        <p:nvSpPr>
          <p:cNvPr id="7" name="TextBox 6"/>
          <p:cNvSpPr txBox="1"/>
          <p:nvPr/>
        </p:nvSpPr>
        <p:spPr>
          <a:xfrm>
            <a:off x="4448282" y="3097196"/>
            <a:ext cx="4083960" cy="1477328"/>
          </a:xfrm>
          <a:prstGeom prst="rect">
            <a:avLst/>
          </a:prstGeom>
          <a:noFill/>
        </p:spPr>
        <p:txBody>
          <a:bodyPr wrap="square" rtlCol="0">
            <a:spAutoFit/>
          </a:bodyPr>
          <a:lstStyle/>
          <a:p>
            <a:r>
              <a:rPr lang="en-AU" b="1" dirty="0" smtClean="0"/>
              <a:t>Use what you have learned about these 4 modalities of regulation to reflect on cyber security. In your groups discuss/find examples that fit into each category</a:t>
            </a:r>
            <a:endParaRPr lang="en-AU" b="1" dirty="0"/>
          </a:p>
        </p:txBody>
      </p:sp>
    </p:spTree>
    <p:extLst>
      <p:ext uri="{BB962C8B-B14F-4D97-AF65-F5344CB8AC3E}">
        <p14:creationId xmlns:p14="http://schemas.microsoft.com/office/powerpoint/2010/main" val="3671621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087" y="2114925"/>
            <a:ext cx="8240713" cy="3817143"/>
          </a:xfrm>
        </p:spPr>
        <p:txBody>
          <a:bodyPr/>
          <a:lstStyle/>
          <a:p>
            <a:r>
              <a:rPr lang="en-AU" sz="2400" dirty="0" smtClean="0"/>
              <a:t>Effective cyber </a:t>
            </a:r>
            <a:r>
              <a:rPr lang="en-AU" sz="2400" dirty="0"/>
              <a:t>resilience is </a:t>
            </a:r>
            <a:r>
              <a:rPr lang="en-AU" sz="2400" dirty="0" smtClean="0"/>
              <a:t>an interplay between leadership</a:t>
            </a:r>
            <a:r>
              <a:rPr lang="en-AU" sz="2400" dirty="0"/>
              <a:t>, governance, </a:t>
            </a:r>
            <a:r>
              <a:rPr lang="en-AU" sz="2400" dirty="0" smtClean="0"/>
              <a:t>risk management</a:t>
            </a:r>
            <a:r>
              <a:rPr lang="en-AU" sz="2400" dirty="0"/>
              <a:t>, </a:t>
            </a:r>
            <a:r>
              <a:rPr lang="en-AU" sz="2400" dirty="0" smtClean="0"/>
              <a:t>technology and </a:t>
            </a:r>
            <a:r>
              <a:rPr lang="en-AU" sz="2400" dirty="0"/>
              <a:t>threat modelling</a:t>
            </a:r>
            <a:r>
              <a:rPr lang="en-AU" sz="2400" dirty="0" smtClean="0"/>
              <a:t>.</a:t>
            </a:r>
          </a:p>
          <a:p>
            <a:r>
              <a:rPr lang="en-AU" sz="2400" dirty="0" smtClean="0"/>
              <a:t>In the context of a breach there are going to be a whole host of stakeholders to deal with and this demonstrates the complexity of the issue from a governance perspective.</a:t>
            </a:r>
          </a:p>
          <a:p>
            <a:r>
              <a:rPr lang="en-AU" sz="2400" dirty="0" smtClean="0"/>
              <a:t>This may be complicated in the context of the complex technology/infrastructure supply chain.</a:t>
            </a:r>
          </a:p>
        </p:txBody>
      </p:sp>
      <p:sp>
        <p:nvSpPr>
          <p:cNvPr id="4" name="Slide Number Placeholder 3"/>
          <p:cNvSpPr>
            <a:spLocks noGrp="1"/>
          </p:cNvSpPr>
          <p:nvPr>
            <p:ph type="sldNum" sz="quarter" idx="12"/>
          </p:nvPr>
        </p:nvSpPr>
        <p:spPr/>
        <p:txBody>
          <a:bodyPr/>
          <a:lstStyle/>
          <a:p>
            <a:fld id="{F89FC6BB-8C27-F94A-91F2-E83A92A465D1}" type="slidenum">
              <a:rPr lang="en-AU" altLang="x-none" smtClean="0"/>
              <a:pPr/>
              <a:t>32</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2786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089FF7-9FF6-4651-A053-27FC75A07520}"/>
              </a:ext>
            </a:extLst>
          </p:cNvPr>
          <p:cNvSpPr>
            <a:spLocks noGrp="1"/>
          </p:cNvSpPr>
          <p:nvPr>
            <p:ph type="body" sz="quarter" idx="10"/>
          </p:nvPr>
        </p:nvSpPr>
        <p:spPr/>
        <p:txBody>
          <a:bodyPr/>
          <a:lstStyle/>
          <a:p>
            <a:pPr lvl="0"/>
            <a:r>
              <a:rPr lang="en-AU" sz="2400" dirty="0"/>
              <a:t>Who </a:t>
            </a:r>
            <a:r>
              <a:rPr lang="en-AU" sz="2400" dirty="0" smtClean="0"/>
              <a:t>controls the </a:t>
            </a:r>
            <a:r>
              <a:rPr lang="en-AU" sz="2400" dirty="0"/>
              <a:t>security risks?  </a:t>
            </a:r>
            <a:r>
              <a:rPr lang="en-AU" sz="2400" dirty="0" smtClean="0"/>
              <a:t>(vendors of technological solutions, </a:t>
            </a:r>
            <a:r>
              <a:rPr lang="en-AU" sz="2400" dirty="0"/>
              <a:t>their supply chain and customers)</a:t>
            </a:r>
          </a:p>
          <a:p>
            <a:pPr lvl="0"/>
            <a:r>
              <a:rPr lang="en-AU" sz="2400" dirty="0"/>
              <a:t>How do you divide </a:t>
            </a:r>
            <a:r>
              <a:rPr lang="en-AU" sz="2400" dirty="0" smtClean="0"/>
              <a:t>responsibility? Think about the role of commercial and consumer contracts here for instance.</a:t>
            </a:r>
          </a:p>
          <a:p>
            <a:pPr lvl="0"/>
            <a:r>
              <a:rPr lang="en-AU" sz="2400" dirty="0" smtClean="0"/>
              <a:t>Complexity is a big issue here.</a:t>
            </a:r>
            <a:endParaRPr lang="en-AU" sz="2400" dirty="0"/>
          </a:p>
        </p:txBody>
      </p:sp>
      <p:sp>
        <p:nvSpPr>
          <p:cNvPr id="4" name="Slide Number Placeholder 3">
            <a:extLst>
              <a:ext uri="{FF2B5EF4-FFF2-40B4-BE49-F238E27FC236}">
                <a16:creationId xmlns:a16="http://schemas.microsoft.com/office/drawing/2014/main" id="{5BF196C4-3E25-405A-BE85-20EA91EBD4A6}"/>
              </a:ext>
            </a:extLst>
          </p:cNvPr>
          <p:cNvSpPr>
            <a:spLocks noGrp="1"/>
          </p:cNvSpPr>
          <p:nvPr>
            <p:ph type="sldNum" sz="quarter" idx="4"/>
          </p:nvPr>
        </p:nvSpPr>
        <p:spPr/>
        <p:txBody>
          <a:bodyPr/>
          <a:lstStyle/>
          <a:p>
            <a:fld id="{A2912448-FEEC-49E8-9588-2DF1F90D57C2}" type="slidenum">
              <a:rPr lang="en-US" smtClean="0"/>
              <a:pPr/>
              <a:t>33</a:t>
            </a:fld>
            <a:endParaRPr lang="en-US" dirty="0"/>
          </a:p>
        </p:txBody>
      </p:sp>
      <p:sp>
        <p:nvSpPr>
          <p:cNvPr id="6"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9056312"/>
      </p:ext>
    </p:extLst>
  </p:cSld>
  <p:clrMapOvr>
    <a:masterClrMapping/>
  </p:clrMapOvr>
  <mc:AlternateContent xmlns:mc="http://schemas.openxmlformats.org/markup-compatibility/2006" xmlns:p14="http://schemas.microsoft.com/office/powerpoint/2010/main">
    <mc:Choice Requires="p14">
      <p:transition spd="slow" p14:dur="2000" advTm="133731"/>
    </mc:Choice>
    <mc:Fallback xmlns="">
      <p:transition spd="slow" advTm="13373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34</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7046" y="1916113"/>
            <a:ext cx="7261020" cy="3816350"/>
          </a:xfrm>
        </p:spPr>
      </p:pic>
    </p:spTree>
    <p:extLst>
      <p:ext uri="{BB962C8B-B14F-4D97-AF65-F5344CB8AC3E}">
        <p14:creationId xmlns:p14="http://schemas.microsoft.com/office/powerpoint/2010/main" val="963889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087" y="2114925"/>
            <a:ext cx="8240713" cy="3817143"/>
          </a:xfrm>
        </p:spPr>
        <p:txBody>
          <a:bodyPr/>
          <a:lstStyle/>
          <a:p>
            <a:r>
              <a:rPr lang="en-AU" sz="2400" dirty="0" smtClean="0"/>
              <a:t>An effective cyber security plan involves establishing a security aware culture and it isn’t all about technical solutions </a:t>
            </a:r>
          </a:p>
          <a:p>
            <a:r>
              <a:rPr lang="en-AU" sz="2400" dirty="0" smtClean="0"/>
              <a:t>Policies and procedures need to be clear and a focus on improving processes can have a positive impact on behaviour.</a:t>
            </a:r>
          </a:p>
          <a:p>
            <a:r>
              <a:rPr lang="en-AU" sz="2400" dirty="0" smtClean="0"/>
              <a:t>It also requires investment.</a:t>
            </a:r>
            <a:endParaRPr lang="en-AU" sz="2400" dirty="0"/>
          </a:p>
        </p:txBody>
      </p:sp>
      <p:sp>
        <p:nvSpPr>
          <p:cNvPr id="4" name="Slide Number Placeholder 3"/>
          <p:cNvSpPr>
            <a:spLocks noGrp="1"/>
          </p:cNvSpPr>
          <p:nvPr>
            <p:ph type="sldNum" sz="quarter" idx="12"/>
          </p:nvPr>
        </p:nvSpPr>
        <p:spPr/>
        <p:txBody>
          <a:bodyPr/>
          <a:lstStyle/>
          <a:p>
            <a:fld id="{F89FC6BB-8C27-F94A-91F2-E83A92A465D1}" type="slidenum">
              <a:rPr lang="en-AU" altLang="x-none" smtClean="0"/>
              <a:pPr/>
              <a:t>35</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87907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36</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4460" y="1916113"/>
            <a:ext cx="4466192" cy="3816350"/>
          </a:xfrm>
        </p:spPr>
      </p:pic>
    </p:spTree>
    <p:extLst>
      <p:ext uri="{BB962C8B-B14F-4D97-AF65-F5344CB8AC3E}">
        <p14:creationId xmlns:p14="http://schemas.microsoft.com/office/powerpoint/2010/main" val="3168659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15616" y="2852936"/>
            <a:ext cx="6867684" cy="1569660"/>
          </a:xfrm>
          <a:prstGeom prst="rect">
            <a:avLst/>
          </a:prstGeom>
          <a:noFill/>
        </p:spPr>
        <p:txBody>
          <a:bodyPr wrap="square" rtlCol="0">
            <a:spAutoFit/>
          </a:bodyPr>
          <a:lstStyle/>
          <a:p>
            <a:pPr algn="ctr"/>
            <a:r>
              <a:rPr lang="en-GB" sz="3200" b="1" dirty="0" smtClean="0">
                <a:latin typeface="Tahoma" panose="020B0604030504040204" pitchFamily="34" charset="0"/>
                <a:ea typeface="Tahoma" panose="020B0604030504040204" pitchFamily="34" charset="0"/>
                <a:cs typeface="Tahoma" panose="020B0604030504040204" pitchFamily="34" charset="0"/>
              </a:rPr>
              <a:t>Cyber (Security) Law: </a:t>
            </a:r>
            <a:r>
              <a:rPr lang="en-GB" sz="3200" b="1" dirty="0">
                <a:latin typeface="Tahoma" panose="020B0604030504040204" pitchFamily="34" charset="0"/>
                <a:ea typeface="Tahoma" panose="020B0604030504040204" pitchFamily="34" charset="0"/>
                <a:cs typeface="Tahoma" panose="020B0604030504040204" pitchFamily="34" charset="0"/>
              </a:rPr>
              <a:t>LAWS8077 – CYBER LAW</a:t>
            </a:r>
          </a:p>
          <a:p>
            <a:pPr algn="ctr"/>
            <a:endParaRPr lang="en-GB" sz="3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785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51520" y="908720"/>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Introduction </a:t>
            </a:r>
            <a:r>
              <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rPr>
              <a:t>to LAWS8077 – CYBER LAW</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251520" y="2051720"/>
            <a:ext cx="8568952" cy="2031325"/>
          </a:xfrm>
          <a:prstGeom prst="rect">
            <a:avLst/>
          </a:prstGeom>
        </p:spPr>
        <p:txBody>
          <a:bodyPr wrap="square">
            <a:spAutoFit/>
          </a:bodyPr>
          <a:lstStyle/>
          <a:p>
            <a:pPr marL="285750" indent="-285750">
              <a:buFont typeface="Arial" panose="020B0604020202020204" pitchFamily="34" charset="0"/>
              <a:buChar char="•"/>
            </a:pPr>
            <a:r>
              <a:rPr lang="en-AU" dirty="0" smtClean="0">
                <a:solidFill>
                  <a:schemeClr val="bg1"/>
                </a:solidFill>
                <a:latin typeface="Public Sans" pitchFamily="2" charset="0"/>
              </a:rPr>
              <a:t>In </a:t>
            </a:r>
            <a:r>
              <a:rPr lang="en-AU" dirty="0">
                <a:solidFill>
                  <a:schemeClr val="bg1"/>
                </a:solidFill>
                <a:latin typeface="Public Sans" pitchFamily="2" charset="0"/>
              </a:rPr>
              <a:t>this course we explore topics related to cyber security and the law specifically. The course will aim to provide a grounding in some of the key areas linked with the protection of information in the digital environment and how, technological developments threaten our 'security'. </a:t>
            </a:r>
            <a:endParaRPr lang="en-AU" dirty="0" smtClean="0">
              <a:solidFill>
                <a:schemeClr val="bg1"/>
              </a:solidFill>
              <a:latin typeface="Public Sans" pitchFamily="2" charset="0"/>
            </a:endParaRPr>
          </a:p>
          <a:p>
            <a:pPr marL="285750" indent="-285750">
              <a:buFont typeface="Arial" panose="020B0604020202020204" pitchFamily="34" charset="0"/>
              <a:buChar char="•"/>
            </a:pPr>
            <a:r>
              <a:rPr lang="en-AU" dirty="0" smtClean="0">
                <a:solidFill>
                  <a:schemeClr val="bg1"/>
                </a:solidFill>
                <a:latin typeface="Public Sans" pitchFamily="2" charset="0"/>
              </a:rPr>
              <a:t>Cyber </a:t>
            </a:r>
            <a:r>
              <a:rPr lang="en-AU" dirty="0">
                <a:solidFill>
                  <a:schemeClr val="bg1"/>
                </a:solidFill>
                <a:latin typeface="Public Sans" pitchFamily="2" charset="0"/>
              </a:rPr>
              <a:t>Security is an area that spans public and private international and domestic law. Given the sheer breadth of this topic, the course will aim to provide a grounding is key topics and some deep dives in specific areas. </a:t>
            </a:r>
            <a:endParaRPr lang="en-AU" dirty="0" smtClean="0">
              <a:solidFill>
                <a:schemeClr val="bg1"/>
              </a:solidFill>
              <a:latin typeface="Public Sans" pitchFamily="2" charset="0"/>
            </a:endParaRPr>
          </a:p>
        </p:txBody>
      </p:sp>
    </p:spTree>
    <p:extLst>
      <p:ext uri="{BB962C8B-B14F-4D97-AF65-F5344CB8AC3E}">
        <p14:creationId xmlns:p14="http://schemas.microsoft.com/office/powerpoint/2010/main" val="881063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1916832"/>
            <a:ext cx="8568952" cy="2031325"/>
          </a:xfrm>
          <a:prstGeom prst="rect">
            <a:avLst/>
          </a:prstGeom>
        </p:spPr>
        <p:txBody>
          <a:bodyPr wrap="square">
            <a:spAutoFit/>
          </a:bodyPr>
          <a:lstStyle/>
          <a:p>
            <a:pPr marL="285750" indent="-285750">
              <a:buFont typeface="Arial" panose="020B0604020202020204" pitchFamily="34" charset="0"/>
              <a:buChar char="•"/>
            </a:pPr>
            <a:r>
              <a:rPr lang="en-AU" dirty="0" smtClean="0">
                <a:solidFill>
                  <a:srgbClr val="373A3C"/>
                </a:solidFill>
                <a:latin typeface="Public Sans" pitchFamily="2" charset="0"/>
              </a:rPr>
              <a:t>In </a:t>
            </a:r>
            <a:r>
              <a:rPr lang="en-AU" dirty="0">
                <a:solidFill>
                  <a:srgbClr val="373A3C"/>
                </a:solidFill>
                <a:latin typeface="Public Sans" pitchFamily="2" charset="0"/>
              </a:rPr>
              <a:t>this course we explore topics related to cyber security and the law specifically. The course will aim to provide a grounding in some of the key areas linked with the protection of information in the digital environment and how, technological developments threaten our 'security'. </a:t>
            </a:r>
            <a:endParaRPr lang="en-AU" dirty="0" smtClean="0">
              <a:solidFill>
                <a:srgbClr val="373A3C"/>
              </a:solidFill>
              <a:latin typeface="Public Sans" pitchFamily="2" charset="0"/>
            </a:endParaRPr>
          </a:p>
          <a:p>
            <a:pPr marL="285750" indent="-285750">
              <a:buFont typeface="Arial" panose="020B0604020202020204" pitchFamily="34" charset="0"/>
              <a:buChar char="•"/>
            </a:pPr>
            <a:r>
              <a:rPr lang="en-AU" dirty="0" smtClean="0">
                <a:solidFill>
                  <a:srgbClr val="373A3C"/>
                </a:solidFill>
                <a:latin typeface="Public Sans" pitchFamily="2" charset="0"/>
              </a:rPr>
              <a:t>Cyber </a:t>
            </a:r>
            <a:r>
              <a:rPr lang="en-AU" dirty="0">
                <a:solidFill>
                  <a:srgbClr val="373A3C"/>
                </a:solidFill>
                <a:latin typeface="Public Sans" pitchFamily="2" charset="0"/>
              </a:rPr>
              <a:t>Security is an area that spans public and private international and domestic law. Given the sheer breadth of this topic, the course will aim to provide a grounding is key topics and some deep dives in specific areas. </a:t>
            </a:r>
            <a:endParaRPr lang="en-AU" dirty="0" smtClean="0">
              <a:solidFill>
                <a:srgbClr val="373A3C"/>
              </a:solidFill>
              <a:latin typeface="Public Sans" pitchFamily="2" charset="0"/>
            </a:endParaRPr>
          </a:p>
        </p:txBody>
      </p:sp>
      <p:sp>
        <p:nvSpPr>
          <p:cNvPr id="5" name="Rectangle 2"/>
          <p:cNvSpPr txBox="1">
            <a:spLocks noChangeArrowheads="1"/>
          </p:cNvSpPr>
          <p:nvPr/>
        </p:nvSpPr>
        <p:spPr bwMode="auto">
          <a:xfrm>
            <a:off x="251520" y="796220"/>
            <a:ext cx="828072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a:lstStyle>
          <a:p>
            <a:r>
              <a:rPr lang="en-GB" sz="3200" b="1" smtClean="0">
                <a:solidFill>
                  <a:schemeClr val="tx1"/>
                </a:solidFill>
                <a:latin typeface="Tahoma" panose="020B0604030504040204" pitchFamily="34" charset="0"/>
                <a:ea typeface="Tahoma" panose="020B0604030504040204" pitchFamily="34" charset="0"/>
                <a:cs typeface="Tahoma" panose="020B0604030504040204" pitchFamily="34" charset="0"/>
              </a:rPr>
              <a:t>Introduction to LAWS8077 – CYBER LAW</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34313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51520" y="908720"/>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law?</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467544" y="1988840"/>
            <a:ext cx="7704856" cy="2308324"/>
          </a:xfrm>
          <a:prstGeom prst="rect">
            <a:avLst/>
          </a:prstGeom>
          <a:noFill/>
        </p:spPr>
        <p:txBody>
          <a:bodyPr wrap="square" rtlCol="0">
            <a:spAutoFit/>
          </a:bodyPr>
          <a:lstStyle/>
          <a:p>
            <a:r>
              <a:rPr lang="en-AU" dirty="0" smtClean="0"/>
              <a:t>Does cyber law exist or is it just the law and cyber?</a:t>
            </a:r>
          </a:p>
          <a:p>
            <a:endParaRPr lang="en-AU" dirty="0"/>
          </a:p>
          <a:p>
            <a:pPr marL="285750" indent="-285750">
              <a:buFont typeface="Arial" panose="020B0604020202020204" pitchFamily="34" charset="0"/>
              <a:buChar char="•"/>
            </a:pPr>
            <a:r>
              <a:rPr lang="en-AU" dirty="0" smtClean="0"/>
              <a:t>Perhaps to answer this question we need to consider the difference between online spaces and so-called ‘meat spaces’</a:t>
            </a:r>
          </a:p>
          <a:p>
            <a:pPr marL="285750" indent="-285750">
              <a:buFont typeface="Arial" panose="020B0604020202020204" pitchFamily="34" charset="0"/>
              <a:buChar char="•"/>
            </a:pPr>
            <a:endParaRPr lang="en-AU" dirty="0"/>
          </a:p>
          <a:p>
            <a:pPr marL="742950" lvl="1" indent="-285750">
              <a:buFont typeface="Arial" panose="020B0604020202020204" pitchFamily="34" charset="0"/>
              <a:buChar char="•"/>
            </a:pPr>
            <a:r>
              <a:rPr lang="en-AU" dirty="0" smtClean="0"/>
              <a:t>Privacy</a:t>
            </a:r>
          </a:p>
          <a:p>
            <a:pPr marL="742950" lvl="1" indent="-285750">
              <a:buFont typeface="Arial" panose="020B0604020202020204" pitchFamily="34" charset="0"/>
              <a:buChar char="•"/>
            </a:pPr>
            <a:r>
              <a:rPr lang="en-AU" dirty="0" smtClean="0"/>
              <a:t>Freedom of expression/information</a:t>
            </a:r>
          </a:p>
          <a:p>
            <a:pPr marL="742950" lvl="1" indent="-285750">
              <a:buFont typeface="Arial" panose="020B0604020202020204" pitchFamily="34" charset="0"/>
              <a:buChar char="•"/>
            </a:pPr>
            <a:r>
              <a:rPr lang="en-AU" dirty="0" smtClean="0"/>
              <a:t>IP</a:t>
            </a:r>
          </a:p>
        </p:txBody>
      </p:sp>
    </p:spTree>
    <p:extLst>
      <p:ext uri="{BB962C8B-B14F-4D97-AF65-F5344CB8AC3E}">
        <p14:creationId xmlns:p14="http://schemas.microsoft.com/office/powerpoint/2010/main" val="1114949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407909820"/>
              </p:ext>
            </p:extLst>
          </p:nvPr>
        </p:nvGraphicFramePr>
        <p:xfrm>
          <a:off x="446086" y="1988840"/>
          <a:ext cx="8240714" cy="3708400"/>
        </p:xfrm>
        <a:graphic>
          <a:graphicData uri="http://schemas.openxmlformats.org/drawingml/2006/table">
            <a:tbl>
              <a:tblPr firstRow="1" bandRow="1">
                <a:tableStyleId>{5C22544A-7EE6-4342-B048-85BDC9FD1C3A}</a:tableStyleId>
              </a:tblPr>
              <a:tblGrid>
                <a:gridCol w="1810544">
                  <a:extLst>
                    <a:ext uri="{9D8B030D-6E8A-4147-A177-3AD203B41FA5}">
                      <a16:colId xmlns:a16="http://schemas.microsoft.com/office/drawing/2014/main" val="1889387054"/>
                    </a:ext>
                  </a:extLst>
                </a:gridCol>
                <a:gridCol w="6430170">
                  <a:extLst>
                    <a:ext uri="{9D8B030D-6E8A-4147-A177-3AD203B41FA5}">
                      <a16:colId xmlns:a16="http://schemas.microsoft.com/office/drawing/2014/main" val="3053045319"/>
                    </a:ext>
                  </a:extLst>
                </a:gridCol>
              </a:tblGrid>
              <a:tr h="370840">
                <a:tc>
                  <a:txBody>
                    <a:bodyPr/>
                    <a:lstStyle/>
                    <a:p>
                      <a:r>
                        <a:rPr lang="en-AU" sz="1400" dirty="0" smtClean="0"/>
                        <a:t>Seminar</a:t>
                      </a:r>
                      <a:endParaRPr lang="en-AU" sz="1400" dirty="0"/>
                    </a:p>
                  </a:txBody>
                  <a:tcPr/>
                </a:tc>
                <a:tc>
                  <a:txBody>
                    <a:bodyPr/>
                    <a:lstStyle/>
                    <a:p>
                      <a:r>
                        <a:rPr lang="en-AU" sz="1400" dirty="0" smtClean="0"/>
                        <a:t>Topic</a:t>
                      </a:r>
                      <a:endParaRPr lang="en-AU" sz="1400" dirty="0"/>
                    </a:p>
                  </a:txBody>
                  <a:tcPr/>
                </a:tc>
                <a:extLst>
                  <a:ext uri="{0D108BD9-81ED-4DB2-BD59-A6C34878D82A}">
                    <a16:rowId xmlns:a16="http://schemas.microsoft.com/office/drawing/2014/main" val="876245177"/>
                  </a:ext>
                </a:extLst>
              </a:tr>
              <a:tr h="370840">
                <a:tc>
                  <a:txBody>
                    <a:bodyPr/>
                    <a:lstStyle/>
                    <a:p>
                      <a:r>
                        <a:rPr lang="en-AU" sz="1400" dirty="0" smtClean="0"/>
                        <a:t>Seminar 1</a:t>
                      </a:r>
                      <a:endParaRPr lang="en-AU" sz="1400" dirty="0"/>
                    </a:p>
                  </a:txBody>
                  <a:tcPr/>
                </a:tc>
                <a:tc>
                  <a:txBody>
                    <a:bodyPr/>
                    <a:lstStyle/>
                    <a:p>
                      <a:r>
                        <a:rPr lang="en-AU" sz="1400" dirty="0" smtClean="0"/>
                        <a:t>Introduction to Cyber Law: Cyber law or the Law and Cyber?</a:t>
                      </a:r>
                      <a:endParaRPr lang="en-AU" sz="1400" dirty="0"/>
                    </a:p>
                  </a:txBody>
                  <a:tcPr/>
                </a:tc>
                <a:extLst>
                  <a:ext uri="{0D108BD9-81ED-4DB2-BD59-A6C34878D82A}">
                    <a16:rowId xmlns:a16="http://schemas.microsoft.com/office/drawing/2014/main" val="41752074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smtClean="0"/>
                        <a:t>Seminar 2</a:t>
                      </a:r>
                    </a:p>
                  </a:txBody>
                  <a:tcPr/>
                </a:tc>
                <a:tc>
                  <a:txBody>
                    <a:bodyPr/>
                    <a:lstStyle/>
                    <a:p>
                      <a:r>
                        <a:rPr lang="en-AU" sz="1400" dirty="0" smtClean="0"/>
                        <a:t>Cyber, Risk and Human Rights</a:t>
                      </a:r>
                      <a:endParaRPr lang="en-AU" sz="1400" dirty="0"/>
                    </a:p>
                  </a:txBody>
                  <a:tcPr/>
                </a:tc>
                <a:extLst>
                  <a:ext uri="{0D108BD9-81ED-4DB2-BD59-A6C34878D82A}">
                    <a16:rowId xmlns:a16="http://schemas.microsoft.com/office/drawing/2014/main" val="3972197129"/>
                  </a:ext>
                </a:extLst>
              </a:tr>
              <a:tr h="370840">
                <a:tc>
                  <a:txBody>
                    <a:bodyPr/>
                    <a:lstStyle/>
                    <a:p>
                      <a:r>
                        <a:rPr lang="en-AU" sz="1400" dirty="0" smtClean="0"/>
                        <a:t>Seminar 3</a:t>
                      </a:r>
                      <a:endParaRPr lang="en-AU" sz="1400" dirty="0"/>
                    </a:p>
                  </a:txBody>
                  <a:tcPr/>
                </a:tc>
                <a:tc>
                  <a:txBody>
                    <a:bodyPr/>
                    <a:lstStyle/>
                    <a:p>
                      <a:r>
                        <a:rPr lang="en-AU" sz="1400" dirty="0" smtClean="0"/>
                        <a:t>Cyber Security and Australia's Law and Policy Patchwork</a:t>
                      </a:r>
                      <a:endParaRPr lang="en-AU" sz="1400" dirty="0"/>
                    </a:p>
                  </a:txBody>
                  <a:tcPr/>
                </a:tc>
                <a:extLst>
                  <a:ext uri="{0D108BD9-81ED-4DB2-BD59-A6C34878D82A}">
                    <a16:rowId xmlns:a16="http://schemas.microsoft.com/office/drawing/2014/main" val="2409824316"/>
                  </a:ext>
                </a:extLst>
              </a:tr>
              <a:tr h="370840">
                <a:tc>
                  <a:txBody>
                    <a:bodyPr/>
                    <a:lstStyle/>
                    <a:p>
                      <a:r>
                        <a:rPr lang="en-AU" sz="1400" dirty="0" smtClean="0"/>
                        <a:t>Seminar 4</a:t>
                      </a:r>
                      <a:endParaRPr lang="en-AU" sz="1400" dirty="0"/>
                    </a:p>
                  </a:txBody>
                  <a:tcPr/>
                </a:tc>
                <a:tc>
                  <a:txBody>
                    <a:bodyPr/>
                    <a:lstStyle/>
                    <a:p>
                      <a:r>
                        <a:rPr lang="en-AU" sz="1400" dirty="0" smtClean="0"/>
                        <a:t>Data Security and Data Privacy/Protection</a:t>
                      </a:r>
                      <a:endParaRPr lang="en-AU" sz="1400" dirty="0"/>
                    </a:p>
                  </a:txBody>
                  <a:tcPr/>
                </a:tc>
                <a:extLst>
                  <a:ext uri="{0D108BD9-81ED-4DB2-BD59-A6C34878D82A}">
                    <a16:rowId xmlns:a16="http://schemas.microsoft.com/office/drawing/2014/main" val="1755044116"/>
                  </a:ext>
                </a:extLst>
              </a:tr>
              <a:tr h="370840">
                <a:tc>
                  <a:txBody>
                    <a:bodyPr/>
                    <a:lstStyle/>
                    <a:p>
                      <a:r>
                        <a:rPr lang="en-AU" sz="1400" dirty="0" smtClean="0"/>
                        <a:t>Seminar 5</a:t>
                      </a:r>
                      <a:endParaRPr lang="en-AU" sz="1400" dirty="0"/>
                    </a:p>
                  </a:txBody>
                  <a:tcPr/>
                </a:tc>
                <a:tc>
                  <a:txBody>
                    <a:bodyPr/>
                    <a:lstStyle/>
                    <a:p>
                      <a:r>
                        <a:rPr lang="en-AU" sz="1400" dirty="0" smtClean="0"/>
                        <a:t>Public-Private Partnerships, Cyber Security and National Security</a:t>
                      </a:r>
                      <a:endParaRPr lang="en-AU" sz="1400" dirty="0"/>
                    </a:p>
                  </a:txBody>
                  <a:tcPr/>
                </a:tc>
                <a:extLst>
                  <a:ext uri="{0D108BD9-81ED-4DB2-BD59-A6C34878D82A}">
                    <a16:rowId xmlns:a16="http://schemas.microsoft.com/office/drawing/2014/main" val="719816345"/>
                  </a:ext>
                </a:extLst>
              </a:tr>
              <a:tr h="370840">
                <a:tc>
                  <a:txBody>
                    <a:bodyPr/>
                    <a:lstStyle/>
                    <a:p>
                      <a:r>
                        <a:rPr lang="en-AU" sz="1400" dirty="0" smtClean="0"/>
                        <a:t>Seminar 6</a:t>
                      </a:r>
                      <a:endParaRPr lang="en-AU" sz="1400" dirty="0"/>
                    </a:p>
                  </a:txBody>
                  <a:tcPr/>
                </a:tc>
                <a:tc>
                  <a:txBody>
                    <a:bodyPr/>
                    <a:lstStyle/>
                    <a:p>
                      <a:r>
                        <a:rPr lang="en-AU" sz="1400" dirty="0" smtClean="0"/>
                        <a:t>Trade Secrets, Confidentiality and Whistleblowing</a:t>
                      </a:r>
                      <a:endParaRPr lang="en-AU" sz="1400" dirty="0"/>
                    </a:p>
                  </a:txBody>
                  <a:tcPr/>
                </a:tc>
                <a:extLst>
                  <a:ext uri="{0D108BD9-81ED-4DB2-BD59-A6C34878D82A}">
                    <a16:rowId xmlns:a16="http://schemas.microsoft.com/office/drawing/2014/main" val="3596384340"/>
                  </a:ext>
                </a:extLst>
              </a:tr>
              <a:tr h="370840">
                <a:tc>
                  <a:txBody>
                    <a:bodyPr/>
                    <a:lstStyle/>
                    <a:p>
                      <a:r>
                        <a:rPr lang="en-AU" sz="1400" dirty="0" smtClean="0"/>
                        <a:t>Seminar 7</a:t>
                      </a:r>
                      <a:endParaRPr lang="en-AU" sz="1400" dirty="0"/>
                    </a:p>
                  </a:txBody>
                  <a:tcPr/>
                </a:tc>
                <a:tc>
                  <a:txBody>
                    <a:bodyPr/>
                    <a:lstStyle/>
                    <a:p>
                      <a:r>
                        <a:rPr lang="en-AU" sz="1400" dirty="0" smtClean="0"/>
                        <a:t>International Law, Cyber Security and Cyber War</a:t>
                      </a:r>
                      <a:endParaRPr lang="en-AU" sz="1400" dirty="0"/>
                    </a:p>
                  </a:txBody>
                  <a:tcPr/>
                </a:tc>
                <a:extLst>
                  <a:ext uri="{0D108BD9-81ED-4DB2-BD59-A6C34878D82A}">
                    <a16:rowId xmlns:a16="http://schemas.microsoft.com/office/drawing/2014/main" val="3179453735"/>
                  </a:ext>
                </a:extLst>
              </a:tr>
              <a:tr h="370840">
                <a:tc>
                  <a:txBody>
                    <a:bodyPr/>
                    <a:lstStyle/>
                    <a:p>
                      <a:r>
                        <a:rPr lang="en-AU" sz="1400" dirty="0" smtClean="0"/>
                        <a:t>Seminar 8</a:t>
                      </a:r>
                      <a:endParaRPr lang="en-AU" sz="1400" dirty="0"/>
                    </a:p>
                  </a:txBody>
                  <a:tcPr/>
                </a:tc>
                <a:tc>
                  <a:txBody>
                    <a:bodyPr/>
                    <a:lstStyle/>
                    <a:p>
                      <a:r>
                        <a:rPr lang="en-AU" sz="1400" dirty="0" smtClean="0"/>
                        <a:t>Cyber Attacks and Cybercrime as a Business</a:t>
                      </a:r>
                      <a:endParaRPr lang="en-AU" sz="1400" dirty="0"/>
                    </a:p>
                  </a:txBody>
                  <a:tcPr/>
                </a:tc>
                <a:extLst>
                  <a:ext uri="{0D108BD9-81ED-4DB2-BD59-A6C34878D82A}">
                    <a16:rowId xmlns:a16="http://schemas.microsoft.com/office/drawing/2014/main" val="382915524"/>
                  </a:ext>
                </a:extLst>
              </a:tr>
              <a:tr h="370840">
                <a:tc>
                  <a:txBody>
                    <a:bodyPr/>
                    <a:lstStyle/>
                    <a:p>
                      <a:r>
                        <a:rPr lang="en-AU" sz="1400" dirty="0" smtClean="0"/>
                        <a:t>Seminar 9</a:t>
                      </a:r>
                      <a:endParaRPr lang="en-AU" sz="1400" dirty="0"/>
                    </a:p>
                  </a:txBody>
                  <a:tcPr/>
                </a:tc>
                <a:tc>
                  <a:txBody>
                    <a:bodyPr/>
                    <a:lstStyle/>
                    <a:p>
                      <a:r>
                        <a:rPr lang="en-AU" sz="1400" dirty="0" smtClean="0"/>
                        <a:t>Regulating for Security - A case study: </a:t>
                      </a:r>
                      <a:r>
                        <a:rPr lang="en-AU" sz="1400" dirty="0" err="1" smtClean="0"/>
                        <a:t>Deepfakes</a:t>
                      </a:r>
                      <a:r>
                        <a:rPr lang="en-AU" sz="1400" dirty="0" smtClean="0"/>
                        <a:t> and Electoral Security</a:t>
                      </a:r>
                      <a:endParaRPr lang="en-AU" sz="1400" dirty="0"/>
                    </a:p>
                  </a:txBody>
                  <a:tcPr/>
                </a:tc>
                <a:extLst>
                  <a:ext uri="{0D108BD9-81ED-4DB2-BD59-A6C34878D82A}">
                    <a16:rowId xmlns:a16="http://schemas.microsoft.com/office/drawing/2014/main" val="1993801338"/>
                  </a:ext>
                </a:extLst>
              </a:tr>
            </a:tbl>
          </a:graphicData>
        </a:graphic>
      </p:graphicFrame>
      <p:sp>
        <p:nvSpPr>
          <p:cNvPr id="4" name="Slide Number Placeholder 3"/>
          <p:cNvSpPr>
            <a:spLocks noGrp="1"/>
          </p:cNvSpPr>
          <p:nvPr>
            <p:ph type="sldNum" sz="quarter" idx="12"/>
          </p:nvPr>
        </p:nvSpPr>
        <p:spPr/>
        <p:txBody>
          <a:bodyPr/>
          <a:lstStyle/>
          <a:p>
            <a:fld id="{F89FC6BB-8C27-F94A-91F2-E83A92A465D1}" type="slidenum">
              <a:rPr lang="en-AU" altLang="x-none" smtClean="0"/>
              <a:pPr/>
              <a:t>40</a:t>
            </a:fld>
            <a:endParaRPr lang="en-AU" altLang="x-none"/>
          </a:p>
        </p:txBody>
      </p:sp>
      <p:sp>
        <p:nvSpPr>
          <p:cNvPr id="7" name="Rectangle 2"/>
          <p:cNvSpPr>
            <a:spLocks noGrp="1" noChangeArrowheads="1"/>
          </p:cNvSpPr>
          <p:nvPr>
            <p:ph type="title"/>
          </p:nvPr>
        </p:nvSpPr>
        <p:spPr>
          <a:xfrm>
            <a:off x="251520" y="764704"/>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Introduction </a:t>
            </a:r>
            <a:r>
              <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rPr>
              <a:t>to LAWS8077 – CYBER LAW</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89669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529" y="1692486"/>
            <a:ext cx="8744967" cy="4400810"/>
          </a:xfrm>
        </p:spPr>
        <p:txBody>
          <a:bodyPr/>
          <a:lstStyle/>
          <a:p>
            <a:r>
              <a:rPr lang="en-AU" sz="1800" b="1" u="sng" dirty="0"/>
              <a:t>AT1 Three Blog Posts - 30%</a:t>
            </a:r>
            <a:br>
              <a:rPr lang="en-AU" sz="1800" b="1" u="sng" dirty="0"/>
            </a:br>
            <a:r>
              <a:rPr lang="en-AU" sz="1800" b="1" u="sng" dirty="0"/>
              <a:t/>
            </a:r>
            <a:br>
              <a:rPr lang="en-AU" sz="1800" b="1" u="sng" dirty="0"/>
            </a:br>
            <a:r>
              <a:rPr lang="en-AU" sz="1800" b="1" dirty="0"/>
              <a:t>A note about the three due dates: </a:t>
            </a:r>
            <a:r>
              <a:rPr lang="en-AU" sz="1800" dirty="0"/>
              <a:t> Please note that the due dates for Blog Posts 1 and 2 are recommended, but not strict. For Blog Post 3, the due date is strict.  You need to submit all three Blog Posts by 29 April 2022 at the latest. If you are going to be late submitting your three Blog Posts, you will need to seek an extension in order to avoid a penalty.</a:t>
            </a:r>
            <a:br>
              <a:rPr lang="en-AU" sz="1800" dirty="0"/>
            </a:br>
            <a:r>
              <a:rPr lang="en-AU" sz="1800" dirty="0"/>
              <a:t/>
            </a:r>
            <a:br>
              <a:rPr lang="en-AU" sz="1800" dirty="0"/>
            </a:br>
            <a:r>
              <a:rPr lang="en-AU" sz="1800" b="1" dirty="0"/>
              <a:t>A note about content:</a:t>
            </a:r>
            <a:r>
              <a:rPr lang="en-AU" sz="1800" dirty="0"/>
              <a:t> All blog posts should contact at least two cited sources. You may reflect on content provided in the week before or you may want to blog in relation to something that will find its way into your Research Essays. </a:t>
            </a:r>
            <a:br>
              <a:rPr lang="en-AU" sz="1800" dirty="0"/>
            </a:br>
            <a:r>
              <a:rPr lang="en-AU" sz="1800" dirty="0"/>
              <a:t/>
            </a:r>
            <a:br>
              <a:rPr lang="en-AU" sz="1800" dirty="0"/>
            </a:br>
            <a:r>
              <a:rPr lang="en-AU" sz="1800" dirty="0"/>
              <a:t>Blog post 1: 5 pm, Friday 15 April 2022 (600 words max) </a:t>
            </a:r>
            <a:br>
              <a:rPr lang="en-AU" sz="1800" dirty="0"/>
            </a:br>
            <a:r>
              <a:rPr lang="en-AU" sz="1800" dirty="0"/>
              <a:t>Blog post 2: 5 pm, Friday 22 April 2022 (600 words max)</a:t>
            </a:r>
            <a:br>
              <a:rPr lang="en-AU" sz="1800" dirty="0"/>
            </a:br>
            <a:r>
              <a:rPr lang="en-AU" sz="1800" dirty="0"/>
              <a:t>Blog post 3: 5 pm, Friday 29 April 2022 (600 words max)</a:t>
            </a:r>
            <a:endParaRPr lang="en-AU" sz="1800" dirty="0"/>
          </a:p>
        </p:txBody>
      </p:sp>
      <p:sp>
        <p:nvSpPr>
          <p:cNvPr id="4" name="Slide Number Placeholder 3"/>
          <p:cNvSpPr>
            <a:spLocks noGrp="1"/>
          </p:cNvSpPr>
          <p:nvPr>
            <p:ph type="sldNum" sz="quarter" idx="12"/>
          </p:nvPr>
        </p:nvSpPr>
        <p:spPr/>
        <p:txBody>
          <a:bodyPr/>
          <a:lstStyle/>
          <a:p>
            <a:fld id="{F89FC6BB-8C27-F94A-91F2-E83A92A465D1}" type="slidenum">
              <a:rPr lang="en-AU" altLang="x-none" smtClean="0"/>
              <a:pPr/>
              <a:t>41</a:t>
            </a:fld>
            <a:endParaRPr lang="en-AU" altLang="x-none"/>
          </a:p>
        </p:txBody>
      </p:sp>
      <p:sp>
        <p:nvSpPr>
          <p:cNvPr id="5" name="Rectangle 2"/>
          <p:cNvSpPr>
            <a:spLocks noGrp="1" noChangeArrowheads="1"/>
          </p:cNvSpPr>
          <p:nvPr>
            <p:ph type="title"/>
          </p:nvPr>
        </p:nvSpPr>
        <p:spPr>
          <a:xfrm>
            <a:off x="251520" y="582623"/>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Assessments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67134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AU" sz="1800" b="1" u="sng" dirty="0"/>
              <a:t>AT2 Quiz - 20%</a:t>
            </a:r>
          </a:p>
          <a:p>
            <a:endParaRPr lang="en-AU" sz="1800" b="1" u="sng" dirty="0"/>
          </a:p>
          <a:p>
            <a:r>
              <a:rPr lang="en-AU" sz="1800" dirty="0"/>
              <a:t>Students must answer 20 multiple choice questions to be completed within 60 minutes. The questions will focus on knowledge of the terminology, process and rules arising from Sessions 1, 2, 3 and 4 of the course. </a:t>
            </a:r>
          </a:p>
          <a:p>
            <a:endParaRPr lang="en-AU" sz="1800" dirty="0"/>
          </a:p>
          <a:p>
            <a:r>
              <a:rPr lang="en-AU" sz="1800" dirty="0"/>
              <a:t>Due Date: 8pm, 27 April 2022</a:t>
            </a:r>
          </a:p>
        </p:txBody>
      </p:sp>
      <p:sp>
        <p:nvSpPr>
          <p:cNvPr id="4" name="Slide Number Placeholder 3"/>
          <p:cNvSpPr>
            <a:spLocks noGrp="1"/>
          </p:cNvSpPr>
          <p:nvPr>
            <p:ph type="sldNum" sz="quarter" idx="12"/>
          </p:nvPr>
        </p:nvSpPr>
        <p:spPr/>
        <p:txBody>
          <a:bodyPr/>
          <a:lstStyle/>
          <a:p>
            <a:fld id="{F89FC6BB-8C27-F94A-91F2-E83A92A465D1}" type="slidenum">
              <a:rPr lang="en-AU" altLang="x-none" smtClean="0"/>
              <a:pPr/>
              <a:t>42</a:t>
            </a:fld>
            <a:endParaRPr lang="en-AU" altLang="x-none"/>
          </a:p>
        </p:txBody>
      </p:sp>
      <p:sp>
        <p:nvSpPr>
          <p:cNvPr id="5" name="Rectangle 2"/>
          <p:cNvSpPr>
            <a:spLocks noGrp="1" noChangeArrowheads="1"/>
          </p:cNvSpPr>
          <p:nvPr>
            <p:ph type="title"/>
          </p:nvPr>
        </p:nvSpPr>
        <p:spPr>
          <a:xfrm>
            <a:off x="251520" y="582623"/>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Assessments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26099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AU" sz="1800" b="1" u="sng" dirty="0"/>
              <a:t>AT3 Research Essay - 50%</a:t>
            </a:r>
            <a:br>
              <a:rPr lang="en-AU" sz="1800" b="1" u="sng" dirty="0"/>
            </a:br>
            <a:r>
              <a:rPr lang="en-AU" sz="1800" b="1" dirty="0"/>
              <a:t/>
            </a:r>
            <a:br>
              <a:rPr lang="en-AU" sz="1800" b="1" dirty="0"/>
            </a:br>
            <a:r>
              <a:rPr lang="en-AU" sz="1800" dirty="0"/>
              <a:t>The research essay will require students to conduct independent research that investigates a theme, issue or policy related to cyber law. Original research will be required. Essays must include a bibliography, which is excluded from the word count. </a:t>
            </a:r>
            <a:br>
              <a:rPr lang="en-AU" sz="1800" dirty="0"/>
            </a:br>
            <a:r>
              <a:rPr lang="en-AU" sz="1800" b="1" dirty="0"/>
              <a:t/>
            </a:r>
            <a:br>
              <a:rPr lang="en-AU" sz="1800" b="1" dirty="0"/>
            </a:br>
            <a:r>
              <a:rPr lang="en-AU" sz="1800" b="1" dirty="0"/>
              <a:t>Word Limit:</a:t>
            </a:r>
            <a:r>
              <a:rPr lang="en-AU" sz="1800" dirty="0"/>
              <a:t> 3,600 words </a:t>
            </a:r>
            <a:br>
              <a:rPr lang="en-AU" sz="1800" dirty="0"/>
            </a:br>
            <a:r>
              <a:rPr lang="en-AU" sz="1800" b="1" dirty="0"/>
              <a:t>Due Date: </a:t>
            </a:r>
            <a:r>
              <a:rPr lang="en-AU" sz="1800" dirty="0"/>
              <a:t>5 pm, Friday 27 May 2022. Late submissions (without an extension) are permitted, although late penalties will apply. </a:t>
            </a:r>
            <a:endParaRPr lang="en-AU" sz="1050" dirty="0"/>
          </a:p>
        </p:txBody>
      </p:sp>
      <p:sp>
        <p:nvSpPr>
          <p:cNvPr id="4" name="Slide Number Placeholder 3"/>
          <p:cNvSpPr>
            <a:spLocks noGrp="1"/>
          </p:cNvSpPr>
          <p:nvPr>
            <p:ph type="sldNum" sz="quarter" idx="12"/>
          </p:nvPr>
        </p:nvSpPr>
        <p:spPr/>
        <p:txBody>
          <a:bodyPr/>
          <a:lstStyle/>
          <a:p>
            <a:fld id="{F89FC6BB-8C27-F94A-91F2-E83A92A465D1}" type="slidenum">
              <a:rPr lang="en-AU" altLang="x-none" smtClean="0"/>
              <a:pPr/>
              <a:t>43</a:t>
            </a:fld>
            <a:endParaRPr lang="en-AU" altLang="x-none"/>
          </a:p>
        </p:txBody>
      </p:sp>
      <p:sp>
        <p:nvSpPr>
          <p:cNvPr id="5" name="Rectangle 2"/>
          <p:cNvSpPr>
            <a:spLocks noGrp="1" noChangeArrowheads="1"/>
          </p:cNvSpPr>
          <p:nvPr>
            <p:ph type="title"/>
          </p:nvPr>
        </p:nvSpPr>
        <p:spPr>
          <a:xfrm>
            <a:off x="251520" y="582623"/>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Assessments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22497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1152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2315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51520" y="908720"/>
            <a:ext cx="8280722" cy="1143000"/>
          </a:xfrm>
        </p:spPr>
        <p:txBody>
          <a:bodyPr>
            <a:noAutofit/>
          </a:bodyPr>
          <a:lstStyle/>
          <a:p>
            <a:r>
              <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rPr>
              <a:t>Can Cyberspace be </a:t>
            </a:r>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Regulated?</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6739" name="Rectangle 3"/>
          <p:cNvSpPr>
            <a:spLocks noGrp="1" noChangeArrowheads="1"/>
          </p:cNvSpPr>
          <p:nvPr>
            <p:ph type="body" idx="1"/>
          </p:nvPr>
        </p:nvSpPr>
        <p:spPr>
          <a:xfrm>
            <a:off x="323528" y="2132856"/>
            <a:ext cx="8499841" cy="2664296"/>
          </a:xfrm>
        </p:spPr>
        <p:txBody>
          <a:bodyPr>
            <a:noAutofit/>
          </a:bodyPr>
          <a:lstStyle/>
          <a:p>
            <a:pPr marL="457200" indent="-457200" eaLnBrk="0" hangingPunct="0">
              <a:buClr>
                <a:schemeClr val="tx1"/>
              </a:buClr>
              <a:buSzPct val="100000"/>
              <a:buFont typeface="Arial"/>
              <a:buChar char="•"/>
            </a:pPr>
            <a:r>
              <a:rPr lang="en-US" sz="2000" dirty="0">
                <a:solidFill>
                  <a:srgbClr val="292929"/>
                </a:solidFill>
                <a:latin typeface="Tahoma" panose="020B0604030504040204" pitchFamily="34" charset="0"/>
                <a:ea typeface="Tahoma" panose="020B0604030504040204" pitchFamily="34" charset="0"/>
                <a:cs typeface="Tahoma" panose="020B0604030504040204" pitchFamily="34" charset="0"/>
              </a:rPr>
              <a:t>The </a:t>
            </a:r>
            <a:r>
              <a:rPr lang="en-US" sz="2000" dirty="0" err="1">
                <a:solidFill>
                  <a:srgbClr val="292929"/>
                </a:solidFill>
                <a:latin typeface="Tahoma" panose="020B0604030504040204" pitchFamily="34" charset="0"/>
                <a:ea typeface="Tahoma" panose="020B0604030504040204" pitchFamily="34" charset="0"/>
                <a:cs typeface="Tahoma" panose="020B0604030504040204" pitchFamily="34" charset="0"/>
              </a:rPr>
              <a:t>regulability</a:t>
            </a:r>
            <a:r>
              <a:rPr lang="en-US" sz="2000" dirty="0">
                <a:solidFill>
                  <a:srgbClr val="292929"/>
                </a:solidFill>
                <a:latin typeface="Tahoma" panose="020B0604030504040204" pitchFamily="34" charset="0"/>
                <a:ea typeface="Tahoma" panose="020B0604030504040204" pitchFamily="34" charset="0"/>
                <a:cs typeface="Tahoma" panose="020B0604030504040204" pitchFamily="34" charset="0"/>
              </a:rPr>
              <a:t> of </a:t>
            </a:r>
            <a:r>
              <a:rPr lang="en-US"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cyberspace </a:t>
            </a:r>
            <a:r>
              <a:rPr lang="en-US" sz="2000" dirty="0">
                <a:solidFill>
                  <a:srgbClr val="292929"/>
                </a:solidFill>
                <a:latin typeface="Tahoma" panose="020B0604030504040204" pitchFamily="34" charset="0"/>
                <a:ea typeface="Tahoma" panose="020B0604030504040204" pitchFamily="34" charset="0"/>
                <a:cs typeface="Tahoma" panose="020B0604030504040204" pitchFamily="34" charset="0"/>
              </a:rPr>
              <a:t>here refers to the capacity of a government to regulate behavior within </a:t>
            </a:r>
            <a:r>
              <a:rPr lang="en-US"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the limits of its power </a:t>
            </a:r>
            <a:r>
              <a:rPr lang="en-US" sz="2000" dirty="0">
                <a:solidFill>
                  <a:srgbClr val="292929"/>
                </a:solidFill>
                <a:latin typeface="Tahoma" panose="020B0604030504040204" pitchFamily="34" charset="0"/>
                <a:ea typeface="Tahoma" panose="020B0604030504040204" pitchFamily="34" charset="0"/>
                <a:cs typeface="Tahoma" panose="020B0604030504040204" pitchFamily="34" charset="0"/>
              </a:rPr>
              <a:t>(see, </a:t>
            </a:r>
            <a:r>
              <a:rPr lang="en-US" sz="2000" dirty="0" err="1">
                <a:solidFill>
                  <a:srgbClr val="292929"/>
                </a:solidFill>
                <a:latin typeface="Tahoma" panose="020B0604030504040204" pitchFamily="34" charset="0"/>
                <a:ea typeface="Tahoma" panose="020B0604030504040204" pitchFamily="34" charset="0"/>
                <a:cs typeface="Tahoma" panose="020B0604030504040204" pitchFamily="34" charset="0"/>
              </a:rPr>
              <a:t>Lessig</a:t>
            </a:r>
            <a:r>
              <a:rPr lang="en-US" sz="2000" dirty="0">
                <a:solidFill>
                  <a:srgbClr val="292929"/>
                </a:solidFill>
                <a:latin typeface="Tahoma" panose="020B0604030504040204" pitchFamily="34" charset="0"/>
                <a:ea typeface="Tahoma" panose="020B0604030504040204" pitchFamily="34" charset="0"/>
                <a:cs typeface="Tahoma" panose="020B0604030504040204" pitchFamily="34" charset="0"/>
              </a:rPr>
              <a:t>, Code and Other Laws of Cyberspace, </a:t>
            </a:r>
            <a:r>
              <a:rPr lang="en-US"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p.19)</a:t>
            </a:r>
            <a:endPar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Arial"/>
              <a:buChar char="•"/>
            </a:pPr>
            <a:r>
              <a:rPr lang="en-GB"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It was once thought that cyberspace could not be regulated, see here:</a:t>
            </a:r>
            <a:endParaRPr lang="en-GB" sz="1800" dirty="0">
              <a:solidFill>
                <a:srgbClr val="292929"/>
              </a:solidFill>
              <a:latin typeface="Tahoma" panose="020B0604030504040204" pitchFamily="34" charset="0"/>
              <a:ea typeface="Tahoma" panose="020B0604030504040204" pitchFamily="34" charset="0"/>
              <a:cs typeface="Tahoma" panose="020B0604030504040204" pitchFamily="34" charset="0"/>
            </a:endParaRPr>
          </a:p>
          <a:p>
            <a:pPr lvl="2"/>
            <a:r>
              <a:rPr lang="en-GB" sz="1600" dirty="0">
                <a:solidFill>
                  <a:srgbClr val="292929"/>
                </a:solidFill>
                <a:latin typeface="Tahoma" panose="020B0604030504040204" pitchFamily="34" charset="0"/>
                <a:ea typeface="Tahoma" panose="020B0604030504040204" pitchFamily="34" charset="0"/>
                <a:cs typeface="Tahoma" panose="020B0604030504040204" pitchFamily="34" charset="0"/>
              </a:rPr>
              <a:t>John Perry </a:t>
            </a:r>
            <a:r>
              <a:rPr lang="en-GB" sz="1600" dirty="0" smtClean="0">
                <a:solidFill>
                  <a:srgbClr val="292929"/>
                </a:solidFill>
                <a:latin typeface="Tahoma" panose="020B0604030504040204" pitchFamily="34" charset="0"/>
                <a:ea typeface="Tahoma" panose="020B0604030504040204" pitchFamily="34" charset="0"/>
                <a:cs typeface="Tahoma" panose="020B0604030504040204" pitchFamily="34" charset="0"/>
              </a:rPr>
              <a:t>Barlow, ‘</a:t>
            </a:r>
            <a:r>
              <a:rPr lang="en-GB" sz="1400" dirty="0" smtClean="0">
                <a:solidFill>
                  <a:srgbClr val="292929"/>
                </a:solidFill>
                <a:latin typeface="Tahoma" panose="020B0604030504040204" pitchFamily="34" charset="0"/>
                <a:ea typeface="Tahoma" panose="020B0604030504040204" pitchFamily="34" charset="0"/>
                <a:cs typeface="Tahoma" panose="020B0604030504040204" pitchFamily="34" charset="0"/>
              </a:rPr>
              <a:t>A </a:t>
            </a:r>
            <a:r>
              <a:rPr lang="en-GB" sz="1400" dirty="0">
                <a:solidFill>
                  <a:srgbClr val="292929"/>
                </a:solidFill>
                <a:latin typeface="Tahoma" panose="020B0604030504040204" pitchFamily="34" charset="0"/>
                <a:ea typeface="Tahoma" panose="020B0604030504040204" pitchFamily="34" charset="0"/>
                <a:cs typeface="Tahoma" panose="020B0604030504040204" pitchFamily="34" charset="0"/>
              </a:rPr>
              <a:t>Declaration of Independence for </a:t>
            </a:r>
            <a:r>
              <a:rPr lang="en-GB" sz="1400" dirty="0" smtClean="0">
                <a:solidFill>
                  <a:srgbClr val="292929"/>
                </a:solidFill>
                <a:latin typeface="Tahoma" panose="020B0604030504040204" pitchFamily="34" charset="0"/>
                <a:ea typeface="Tahoma" panose="020B0604030504040204" pitchFamily="34" charset="0"/>
                <a:cs typeface="Tahoma" panose="020B0604030504040204" pitchFamily="34" charset="0"/>
              </a:rPr>
              <a:t>Cyberspace’</a:t>
            </a:r>
            <a:endParaRPr lang="en-GB" sz="1400" dirty="0">
              <a:solidFill>
                <a:srgbClr val="292929"/>
              </a:solidFill>
              <a:latin typeface="Tahoma" panose="020B0604030504040204" pitchFamily="34" charset="0"/>
              <a:ea typeface="Tahoma" panose="020B0604030504040204" pitchFamily="34" charset="0"/>
              <a:cs typeface="Tahoma" panose="020B0604030504040204" pitchFamily="34" charset="0"/>
            </a:endParaRPr>
          </a:p>
          <a:p>
            <a:pPr lvl="2"/>
            <a:r>
              <a:rPr lang="en-AU" sz="1600" dirty="0">
                <a:latin typeface="Tahoma" panose="020B0604030504040204" pitchFamily="34" charset="0"/>
                <a:ea typeface="Tahoma" panose="020B0604030504040204" pitchFamily="34" charset="0"/>
                <a:cs typeface="Tahoma" panose="020B0604030504040204" pitchFamily="34" charset="0"/>
              </a:rPr>
              <a:t>Johnson, David R., and David Post. “Law and Borders: The Rise of Law in Cyberspace.” </a:t>
            </a:r>
            <a:r>
              <a:rPr lang="en-AU" sz="1600" i="1" dirty="0">
                <a:latin typeface="Tahoma" panose="020B0604030504040204" pitchFamily="34" charset="0"/>
                <a:ea typeface="Tahoma" panose="020B0604030504040204" pitchFamily="34" charset="0"/>
                <a:cs typeface="Tahoma" panose="020B0604030504040204" pitchFamily="34" charset="0"/>
              </a:rPr>
              <a:t>Stanford Law Review</a:t>
            </a:r>
            <a:r>
              <a:rPr lang="en-AU" sz="1600" dirty="0">
                <a:latin typeface="Tahoma" panose="020B0604030504040204" pitchFamily="34" charset="0"/>
                <a:ea typeface="Tahoma" panose="020B0604030504040204" pitchFamily="34" charset="0"/>
                <a:cs typeface="Tahoma" panose="020B0604030504040204" pitchFamily="34" charset="0"/>
              </a:rPr>
              <a:t>, vol. 48, no. 5, 1996, pp. 1367–1402. </a:t>
            </a:r>
            <a:endParaRPr lang="en-AU" sz="1600" dirty="0" smtClean="0">
              <a:latin typeface="Tahoma" panose="020B0604030504040204" pitchFamily="34" charset="0"/>
              <a:ea typeface="Tahoma" panose="020B0604030504040204" pitchFamily="34" charset="0"/>
              <a:cs typeface="Tahoma" panose="020B0604030504040204" pitchFamily="34" charset="0"/>
            </a:endParaRPr>
          </a:p>
          <a:p>
            <a:pPr marL="457200" lvl="2" indent="-457200">
              <a:buFont typeface="Arial"/>
              <a:buChar char="•"/>
            </a:pPr>
            <a:r>
              <a:rPr lang="en-GB"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It was argued that as laws </a:t>
            </a:r>
            <a:r>
              <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rPr>
              <a:t>were constrained by borders </a:t>
            </a:r>
            <a:r>
              <a:rPr lang="en-GB"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law </a:t>
            </a:r>
            <a:r>
              <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rPr>
              <a:t>could never be effective in </a:t>
            </a:r>
            <a:r>
              <a:rPr lang="en-GB"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in the regulation of the internet</a:t>
            </a:r>
          </a:p>
        </p:txBody>
      </p:sp>
    </p:spTree>
    <p:extLst>
      <p:ext uri="{BB962C8B-B14F-4D97-AF65-F5344CB8AC3E}">
        <p14:creationId xmlns:p14="http://schemas.microsoft.com/office/powerpoint/2010/main" val="3734084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type="body" idx="1"/>
          </p:nvPr>
        </p:nvSpPr>
        <p:spPr>
          <a:xfrm>
            <a:off x="323528" y="2204864"/>
            <a:ext cx="6768752" cy="3672408"/>
          </a:xfrm>
        </p:spPr>
        <p:txBody>
          <a:bodyPr>
            <a:noAutofit/>
          </a:bodyPr>
          <a:lstStyle/>
          <a:p>
            <a:pPr marL="457200" lvl="2" indent="-457200">
              <a:buFont typeface="Arial"/>
              <a:buChar char="•"/>
            </a:pPr>
            <a:r>
              <a:rPr lang="en-GB" sz="1800" dirty="0" smtClean="0">
                <a:solidFill>
                  <a:srgbClr val="292929"/>
                </a:solidFill>
                <a:latin typeface="Tahoma" panose="020B0604030504040204" pitchFamily="34" charset="0"/>
                <a:ea typeface="Tahoma" panose="020B0604030504040204" pitchFamily="34" charset="0"/>
                <a:cs typeface="Tahoma" panose="020B0604030504040204" pitchFamily="34" charset="0"/>
              </a:rPr>
              <a:t>However, this was criticised by many with numerous commentators pointing to the complex array of legislation applicable. As noted by Black and Murray:</a:t>
            </a:r>
          </a:p>
          <a:p>
            <a:pPr marL="914400" lvl="4" indent="0">
              <a:buNone/>
            </a:pPr>
            <a:r>
              <a:rPr lang="en-AU" sz="1400" dirty="0" smtClean="0">
                <a:solidFill>
                  <a:srgbClr val="292929"/>
                </a:solidFill>
                <a:latin typeface="Tahoma" panose="020B0604030504040204" pitchFamily="34" charset="0"/>
                <a:ea typeface="Tahoma" panose="020B0604030504040204" pitchFamily="34" charset="0"/>
                <a:cs typeface="Tahoma" panose="020B0604030504040204" pitchFamily="34" charset="0"/>
              </a:rPr>
              <a:t>‘Of   </a:t>
            </a:r>
            <a:r>
              <a:rPr lang="en-AU" sz="1400" dirty="0">
                <a:solidFill>
                  <a:srgbClr val="292929"/>
                </a:solidFill>
                <a:latin typeface="Tahoma" panose="020B0604030504040204" pitchFamily="34" charset="0"/>
                <a:ea typeface="Tahoma" panose="020B0604030504040204" pitchFamily="34" charset="0"/>
                <a:cs typeface="Tahoma" panose="020B0604030504040204" pitchFamily="34" charset="0"/>
              </a:rPr>
              <a:t>course,   in   truth   little   of   the   </a:t>
            </a:r>
            <a:r>
              <a:rPr lang="en-AU" sz="1400" dirty="0" err="1">
                <a:solidFill>
                  <a:srgbClr val="292929"/>
                </a:solidFill>
                <a:latin typeface="Tahoma" panose="020B0604030504040204" pitchFamily="34" charset="0"/>
                <a:ea typeface="Tahoma" panose="020B0604030504040204" pitchFamily="34" charset="0"/>
                <a:cs typeface="Tahoma" panose="020B0604030504040204" pitchFamily="34" charset="0"/>
              </a:rPr>
              <a:t>Cyberlibertarian</a:t>
            </a:r>
            <a:r>
              <a:rPr lang="en-AU" sz="1400" dirty="0">
                <a:solidFill>
                  <a:srgbClr val="292929"/>
                </a:solidFill>
                <a:latin typeface="Tahoma" panose="020B0604030504040204" pitchFamily="34" charset="0"/>
                <a:ea typeface="Tahoma" panose="020B0604030504040204" pitchFamily="34" charset="0"/>
                <a:cs typeface="Tahoma" panose="020B0604030504040204" pitchFamily="34" charset="0"/>
              </a:rPr>
              <a:t>   argument   was   true.   Resources,   in   the   form   or telecommunications bandwidth were scarce, while risks of harm were real in multiple forms from simple copyright infringement or abuse of personal data, through online fraud to online abuse, hate, and threats of violence (including death threats</a:t>
            </a:r>
            <a:r>
              <a:rPr lang="en-AU" sz="1400" dirty="0" smtClean="0">
                <a:solidFill>
                  <a:srgbClr val="292929"/>
                </a:solidFill>
                <a:latin typeface="Tahoma" panose="020B0604030504040204" pitchFamily="34" charset="0"/>
                <a:ea typeface="Tahoma" panose="020B0604030504040204" pitchFamily="34" charset="0"/>
                <a:cs typeface="Tahoma" panose="020B0604030504040204" pitchFamily="34" charset="0"/>
              </a:rPr>
              <a:t>).’ </a:t>
            </a:r>
            <a:endParaRPr lang="en-GB" sz="1400" dirty="0">
              <a:solidFill>
                <a:srgbClr val="292929"/>
              </a:solidFill>
              <a:latin typeface="Tahoma" panose="020B0604030504040204" pitchFamily="34" charset="0"/>
              <a:ea typeface="Tahoma" panose="020B0604030504040204" pitchFamily="34" charset="0"/>
              <a:cs typeface="Tahoma" panose="020B0604030504040204" pitchFamily="34" charset="0"/>
            </a:endParaRPr>
          </a:p>
          <a:p>
            <a:pPr marL="457200" lvl="2" indent="-457200">
              <a:buFont typeface="Arial"/>
              <a:buChar char="•"/>
            </a:pPr>
            <a:r>
              <a:rPr lang="en-GB" sz="1800" dirty="0">
                <a:solidFill>
                  <a:srgbClr val="292929"/>
                </a:solidFill>
                <a:latin typeface="Tahoma" panose="020B0604030504040204" pitchFamily="34" charset="0"/>
                <a:ea typeface="Tahoma" panose="020B0604030504040204" pitchFamily="34" charset="0"/>
                <a:cs typeface="Tahoma" panose="020B0604030504040204" pitchFamily="34" charset="0"/>
              </a:rPr>
              <a:t>Indeed, the ‘</a:t>
            </a:r>
            <a:r>
              <a:rPr lang="en-GB" sz="1800" dirty="0" err="1">
                <a:solidFill>
                  <a:srgbClr val="292929"/>
                </a:solidFill>
                <a:latin typeface="Tahoma" panose="020B0604030504040204" pitchFamily="34" charset="0"/>
                <a:ea typeface="Tahoma" panose="020B0604030504040204" pitchFamily="34" charset="0"/>
                <a:cs typeface="Tahoma" panose="020B0604030504040204" pitchFamily="34" charset="0"/>
              </a:rPr>
              <a:t>cyberlibertarians</a:t>
            </a:r>
            <a:r>
              <a:rPr lang="en-GB" sz="1800" dirty="0">
                <a:solidFill>
                  <a:srgbClr val="292929"/>
                </a:solidFill>
                <a:latin typeface="Tahoma" panose="020B0604030504040204" pitchFamily="34" charset="0"/>
                <a:ea typeface="Tahoma" panose="020B0604030504040204" pitchFamily="34" charset="0"/>
                <a:cs typeface="Tahoma" panose="020B0604030504040204" pitchFamily="34" charset="0"/>
              </a:rPr>
              <a:t>’ were criticised by a range of scholars including those focusing instead on the control exercised by those providing access to services</a:t>
            </a:r>
            <a:r>
              <a:rPr lang="en-GB" sz="1800" dirty="0" smtClean="0">
                <a:solidFill>
                  <a:srgbClr val="292929"/>
                </a:solidFill>
                <a:latin typeface="Tahoma" panose="020B0604030504040204" pitchFamily="34" charset="0"/>
                <a:ea typeface="Tahoma" panose="020B0604030504040204" pitchFamily="34" charset="0"/>
                <a:cs typeface="Tahoma" panose="020B0604030504040204" pitchFamily="34" charset="0"/>
              </a:rPr>
              <a:t>. Lawrence </a:t>
            </a:r>
            <a:r>
              <a:rPr lang="en-GB" sz="1800" dirty="0" err="1" smtClean="0">
                <a:solidFill>
                  <a:srgbClr val="292929"/>
                </a:solidFill>
                <a:latin typeface="Tahoma" panose="020B0604030504040204" pitchFamily="34" charset="0"/>
                <a:ea typeface="Tahoma" panose="020B0604030504040204" pitchFamily="34" charset="0"/>
                <a:cs typeface="Tahoma" panose="020B0604030504040204" pitchFamily="34" charset="0"/>
              </a:rPr>
              <a:t>Lessig</a:t>
            </a:r>
            <a:r>
              <a:rPr lang="en-GB" sz="1800" dirty="0" smtClean="0">
                <a:solidFill>
                  <a:srgbClr val="292929"/>
                </a:solidFill>
                <a:latin typeface="Tahoma" panose="020B0604030504040204" pitchFamily="34" charset="0"/>
                <a:ea typeface="Tahoma" panose="020B0604030504040204" pitchFamily="34" charset="0"/>
                <a:cs typeface="Tahoma" panose="020B0604030504040204" pitchFamily="34" charset="0"/>
              </a:rPr>
              <a:t> and his book </a:t>
            </a:r>
            <a:r>
              <a:rPr lang="en-AU" sz="1800" i="1" dirty="0">
                <a:solidFill>
                  <a:srgbClr val="292929"/>
                </a:solidFill>
                <a:latin typeface="Tahoma" panose="020B0604030504040204" pitchFamily="34" charset="0"/>
                <a:ea typeface="Tahoma" panose="020B0604030504040204" pitchFamily="34" charset="0"/>
                <a:cs typeface="Tahoma" panose="020B0604030504040204" pitchFamily="34" charset="0"/>
              </a:rPr>
              <a:t>Code and Other Laws of </a:t>
            </a:r>
            <a:r>
              <a:rPr lang="en-AU" sz="1800" i="1" dirty="0" smtClean="0">
                <a:solidFill>
                  <a:srgbClr val="292929"/>
                </a:solidFill>
                <a:latin typeface="Tahoma" panose="020B0604030504040204" pitchFamily="34" charset="0"/>
                <a:ea typeface="Tahoma" panose="020B0604030504040204" pitchFamily="34" charset="0"/>
                <a:cs typeface="Tahoma" panose="020B0604030504040204" pitchFamily="34" charset="0"/>
              </a:rPr>
              <a:t>Cyberspace </a:t>
            </a:r>
            <a:r>
              <a:rPr lang="en-AU" sz="1800" dirty="0" smtClean="0">
                <a:solidFill>
                  <a:srgbClr val="292929"/>
                </a:solidFill>
                <a:latin typeface="Tahoma" panose="020B0604030504040204" pitchFamily="34" charset="0"/>
                <a:ea typeface="Tahoma" panose="020B0604030504040204" pitchFamily="34" charset="0"/>
                <a:cs typeface="Tahoma" panose="020B0604030504040204" pitchFamily="34" charset="0"/>
              </a:rPr>
              <a:t>is perhaps the most well-known example.</a:t>
            </a:r>
            <a:endParaRPr lang="en-AU" sz="1800" i="1" dirty="0">
              <a:solidFill>
                <a:srgbClr val="292929"/>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2"/>
          <p:cNvSpPr>
            <a:spLocks noGrp="1" noChangeArrowheads="1"/>
          </p:cNvSpPr>
          <p:nvPr>
            <p:ph type="title"/>
          </p:nvPr>
        </p:nvSpPr>
        <p:spPr>
          <a:xfrm>
            <a:off x="395536" y="908720"/>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Can Cyberspace </a:t>
            </a:r>
            <a:r>
              <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rPr>
              <a:t>be </a:t>
            </a:r>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Regulated?</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3"/>
          <a:stretch>
            <a:fillRect/>
          </a:stretch>
        </p:blipFill>
        <p:spPr>
          <a:xfrm>
            <a:off x="7092280" y="2492896"/>
            <a:ext cx="1802956" cy="2814515"/>
          </a:xfrm>
          <a:prstGeom prst="rect">
            <a:avLst/>
          </a:prstGeom>
        </p:spPr>
      </p:pic>
    </p:spTree>
    <p:extLst>
      <p:ext uri="{BB962C8B-B14F-4D97-AF65-F5344CB8AC3E}">
        <p14:creationId xmlns:p14="http://schemas.microsoft.com/office/powerpoint/2010/main" val="327938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39382" y="1124744"/>
            <a:ext cx="7348433" cy="1143000"/>
          </a:xfrm>
        </p:spPr>
        <p:txBody>
          <a:bodyPr/>
          <a:lstStyle/>
          <a:p>
            <a:r>
              <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rPr>
              <a:t>Code is law: The Pathetic Dot and Modalities</a:t>
            </a:r>
          </a:p>
        </p:txBody>
      </p:sp>
      <p:sp>
        <p:nvSpPr>
          <p:cNvPr id="21506" name="AutoShape 2" descr="http://labspace.open.ac.uk/file.php/5851/!via/oucontent/course/341/t182_i029i.jpg"/>
          <p:cNvSpPr>
            <a:spLocks noChangeAspect="1" noChangeArrowheads="1"/>
          </p:cNvSpPr>
          <p:nvPr/>
        </p:nvSpPr>
        <p:spPr bwMode="auto">
          <a:xfrm>
            <a:off x="23370" y="-784597"/>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3" name="Picture 2"/>
          <p:cNvPicPr>
            <a:picLocks noChangeAspect="1"/>
          </p:cNvPicPr>
          <p:nvPr/>
        </p:nvPicPr>
        <p:blipFill>
          <a:blip r:embed="rId3"/>
          <a:stretch>
            <a:fillRect/>
          </a:stretch>
        </p:blipFill>
        <p:spPr>
          <a:xfrm>
            <a:off x="5683998" y="1772816"/>
            <a:ext cx="3419872" cy="2829944"/>
          </a:xfrm>
          <a:prstGeom prst="rect">
            <a:avLst/>
          </a:prstGeom>
        </p:spPr>
      </p:pic>
      <p:sp>
        <p:nvSpPr>
          <p:cNvPr id="2" name="Rectangle 1"/>
          <p:cNvSpPr/>
          <p:nvPr/>
        </p:nvSpPr>
        <p:spPr>
          <a:xfrm>
            <a:off x="139382" y="2348880"/>
            <a:ext cx="6480720" cy="3139321"/>
          </a:xfrm>
          <a:prstGeom prst="rect">
            <a:avLst/>
          </a:prstGeom>
        </p:spPr>
        <p:txBody>
          <a:bodyPr wrap="square">
            <a:spAutoFit/>
          </a:bodyPr>
          <a:lstStyle/>
          <a:p>
            <a:pPr marL="457200" indent="-457200">
              <a:lnSpc>
                <a:spcPct val="90000"/>
              </a:lnSpc>
              <a:buFont typeface="+mj-lt"/>
              <a:buAutoNum type="arabicPeriod"/>
            </a:pPr>
            <a:r>
              <a:rPr lang="en-AU" sz="2000" dirty="0" smtClean="0">
                <a:solidFill>
                  <a:srgbClr val="292929"/>
                </a:solidFill>
              </a:rPr>
              <a:t>Norms – Cyberspace </a:t>
            </a:r>
            <a:r>
              <a:rPr lang="en-AU" sz="2000" dirty="0">
                <a:solidFill>
                  <a:srgbClr val="292929"/>
                </a:solidFill>
              </a:rPr>
              <a:t>has its own ‘netiquette</a:t>
            </a:r>
            <a:r>
              <a:rPr lang="en-AU" sz="2000" dirty="0" smtClean="0">
                <a:solidFill>
                  <a:srgbClr val="292929"/>
                </a:solidFill>
              </a:rPr>
              <a:t>’</a:t>
            </a:r>
          </a:p>
          <a:p>
            <a:pPr marL="457200" indent="-457200">
              <a:lnSpc>
                <a:spcPct val="90000"/>
              </a:lnSpc>
              <a:buFont typeface="+mj-lt"/>
              <a:buAutoNum type="arabicPeriod"/>
            </a:pPr>
            <a:r>
              <a:rPr lang="en-AU" sz="2000" dirty="0" smtClean="0">
                <a:solidFill>
                  <a:srgbClr val="292929"/>
                </a:solidFill>
              </a:rPr>
              <a:t>Market – Market </a:t>
            </a:r>
            <a:r>
              <a:rPr lang="en-AU" sz="2000" dirty="0">
                <a:solidFill>
                  <a:srgbClr val="292929"/>
                </a:solidFill>
              </a:rPr>
              <a:t>constrains in </a:t>
            </a:r>
            <a:r>
              <a:rPr lang="en-AU" sz="2000" dirty="0" smtClean="0">
                <a:solidFill>
                  <a:srgbClr val="292929"/>
                </a:solidFill>
              </a:rPr>
              <a:t>cyberspace</a:t>
            </a:r>
            <a:endParaRPr lang="en-AU" sz="2000" dirty="0">
              <a:solidFill>
                <a:srgbClr val="292929"/>
              </a:solidFill>
            </a:endParaRPr>
          </a:p>
          <a:p>
            <a:pPr marL="457200" indent="-457200">
              <a:lnSpc>
                <a:spcPct val="90000"/>
              </a:lnSpc>
              <a:buFont typeface="+mj-lt"/>
              <a:buAutoNum type="arabicPeriod"/>
            </a:pPr>
            <a:r>
              <a:rPr lang="en-AU" sz="2000" dirty="0">
                <a:solidFill>
                  <a:srgbClr val="292929"/>
                </a:solidFill>
              </a:rPr>
              <a:t>Architecture – </a:t>
            </a:r>
            <a:r>
              <a:rPr lang="en-AU" sz="2000" dirty="0" smtClean="0">
                <a:solidFill>
                  <a:srgbClr val="292929"/>
                </a:solidFill>
              </a:rPr>
              <a:t>‘</a:t>
            </a:r>
            <a:r>
              <a:rPr lang="en-AU" sz="2000" dirty="0">
                <a:solidFill>
                  <a:srgbClr val="292929"/>
                </a:solidFill>
              </a:rPr>
              <a:t>Code’ is the </a:t>
            </a:r>
            <a:r>
              <a:rPr lang="en-AU" sz="2000" dirty="0" smtClean="0">
                <a:solidFill>
                  <a:srgbClr val="292929"/>
                </a:solidFill>
              </a:rPr>
              <a:t>equivalent</a:t>
            </a:r>
          </a:p>
          <a:p>
            <a:pPr marL="457200" indent="-457200">
              <a:lnSpc>
                <a:spcPct val="90000"/>
              </a:lnSpc>
              <a:buFont typeface="+mj-lt"/>
              <a:buAutoNum type="arabicPeriod"/>
            </a:pPr>
            <a:r>
              <a:rPr lang="en-AU" sz="2000" dirty="0">
                <a:solidFill>
                  <a:srgbClr val="292929"/>
                </a:solidFill>
              </a:rPr>
              <a:t>Law – </a:t>
            </a:r>
            <a:r>
              <a:rPr lang="en-AU" sz="2000" dirty="0" smtClean="0">
                <a:solidFill>
                  <a:srgbClr val="292929"/>
                </a:solidFill>
              </a:rPr>
              <a:t>Direct regulation of </a:t>
            </a:r>
            <a:r>
              <a:rPr lang="en-AU" sz="2000" dirty="0">
                <a:solidFill>
                  <a:srgbClr val="292929"/>
                </a:solidFill>
              </a:rPr>
              <a:t>cyberspace </a:t>
            </a:r>
            <a:endParaRPr lang="en-AU" sz="2000" dirty="0" smtClean="0">
              <a:solidFill>
                <a:srgbClr val="292929"/>
              </a:solidFill>
            </a:endParaRPr>
          </a:p>
          <a:p>
            <a:pPr marL="457200" indent="-457200">
              <a:lnSpc>
                <a:spcPct val="90000"/>
              </a:lnSpc>
              <a:buFont typeface="Arial" panose="020B0604020202020204" pitchFamily="34" charset="0"/>
              <a:buChar char="•"/>
            </a:pPr>
            <a:endParaRPr lang="en-AU" sz="2000" dirty="0">
              <a:solidFill>
                <a:srgbClr val="292929"/>
              </a:solidFill>
            </a:endParaRPr>
          </a:p>
          <a:p>
            <a:pPr marL="342900" indent="-342900">
              <a:lnSpc>
                <a:spcPct val="90000"/>
              </a:lnSpc>
              <a:buFont typeface="Arial" panose="020B0604020202020204" pitchFamily="34" charset="0"/>
              <a:buChar char="•"/>
            </a:pPr>
            <a:r>
              <a:rPr lang="en-AU" sz="2000" dirty="0" smtClean="0">
                <a:solidFill>
                  <a:srgbClr val="292929"/>
                </a:solidFill>
              </a:rPr>
              <a:t>Law also indirectly regulates the other 3 modalities</a:t>
            </a:r>
            <a:endParaRPr lang="en-AU" sz="2000" dirty="0">
              <a:solidFill>
                <a:srgbClr val="292929"/>
              </a:solidFill>
            </a:endParaRPr>
          </a:p>
          <a:p>
            <a:pPr marL="342900" indent="-342900">
              <a:lnSpc>
                <a:spcPct val="90000"/>
              </a:lnSpc>
              <a:buFont typeface="Arial" panose="020B0604020202020204" pitchFamily="34" charset="0"/>
              <a:buChar char="•"/>
            </a:pPr>
            <a:r>
              <a:rPr lang="en-AU" sz="2000" dirty="0" smtClean="0">
                <a:solidFill>
                  <a:srgbClr val="292929"/>
                </a:solidFill>
                <a:latin typeface="Helvetica" charset="0"/>
              </a:rPr>
              <a:t>It is necessary to then find </a:t>
            </a:r>
            <a:r>
              <a:rPr lang="en-AU" sz="2000" dirty="0">
                <a:solidFill>
                  <a:srgbClr val="292929"/>
                </a:solidFill>
                <a:latin typeface="Helvetica" charset="0"/>
              </a:rPr>
              <a:t>the best mix of </a:t>
            </a:r>
            <a:r>
              <a:rPr lang="en-AU" sz="2000" dirty="0" smtClean="0">
                <a:solidFill>
                  <a:srgbClr val="292929"/>
                </a:solidFill>
                <a:latin typeface="Helvetica" charset="0"/>
              </a:rPr>
              <a:t>modalities</a:t>
            </a:r>
          </a:p>
          <a:p>
            <a:pPr marL="342900" indent="-342900">
              <a:lnSpc>
                <a:spcPct val="90000"/>
              </a:lnSpc>
              <a:buFont typeface="Arial" panose="020B0604020202020204" pitchFamily="34" charset="0"/>
              <a:buChar char="•"/>
            </a:pPr>
            <a:r>
              <a:rPr lang="en-AU" sz="2000" dirty="0" smtClean="0">
                <a:solidFill>
                  <a:srgbClr val="292929"/>
                </a:solidFill>
                <a:latin typeface="Helvetica" charset="0"/>
              </a:rPr>
              <a:t>Modern regulation will often be a mix of direct and indirect strategies</a:t>
            </a:r>
            <a:endParaRPr lang="en-AU" sz="2000" dirty="0">
              <a:solidFill>
                <a:srgbClr val="292929"/>
              </a:solidFill>
              <a:latin typeface="Helvetica" charset="0"/>
            </a:endParaRPr>
          </a:p>
          <a:p>
            <a:pPr>
              <a:lnSpc>
                <a:spcPct val="90000"/>
              </a:lnSpc>
            </a:pPr>
            <a:endParaRPr lang="en-AU" sz="2000" dirty="0" smtClean="0">
              <a:solidFill>
                <a:srgbClr val="292929"/>
              </a:solidFill>
            </a:endParaRPr>
          </a:p>
          <a:p>
            <a:pPr marL="457200" indent="-457200">
              <a:lnSpc>
                <a:spcPct val="90000"/>
              </a:lnSpc>
              <a:buFont typeface="+mj-lt"/>
              <a:buAutoNum type="arabicPeriod"/>
            </a:pPr>
            <a:endParaRPr lang="en-AU" sz="2000" dirty="0">
              <a:solidFill>
                <a:srgbClr val="292929"/>
              </a:solidFill>
            </a:endParaRPr>
          </a:p>
        </p:txBody>
      </p:sp>
    </p:spTree>
    <p:extLst>
      <p:ext uri="{BB962C8B-B14F-4D97-AF65-F5344CB8AC3E}">
        <p14:creationId xmlns:p14="http://schemas.microsoft.com/office/powerpoint/2010/main" val="3561202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84784"/>
            <a:ext cx="8229600" cy="573614"/>
          </a:xfrm>
        </p:spPr>
        <p:txBody>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Code is law and defining “Regulation”</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384298" y="2132856"/>
            <a:ext cx="8496944" cy="2000548"/>
          </a:xfrm>
          <a:prstGeom prst="rect">
            <a:avLst/>
          </a:prstGeom>
          <a:noFill/>
        </p:spPr>
        <p:txBody>
          <a:bodyPr wrap="square" rtlCol="0">
            <a:spAutoFit/>
          </a:bodyPr>
          <a:lstStyle/>
          <a:p>
            <a:pPr marL="285750" indent="-285750">
              <a:buFont typeface="Arial" panose="020B0604020202020204" pitchFamily="34" charset="0"/>
              <a:buChar char="•"/>
            </a:pPr>
            <a:r>
              <a:rPr lang="en-AU" sz="2000" dirty="0" smtClean="0">
                <a:latin typeface="Tahoma" panose="020B0604030504040204" pitchFamily="34" charset="0"/>
                <a:ea typeface="Tahoma" panose="020B0604030504040204" pitchFamily="34" charset="0"/>
                <a:cs typeface="Tahoma" panose="020B0604030504040204" pitchFamily="34" charset="0"/>
              </a:rPr>
              <a:t>Regulation can be conceptualised in a narrow or wide sense.</a:t>
            </a:r>
          </a:p>
          <a:p>
            <a:pPr marL="800100" lvl="1" indent="-342900">
              <a:buFont typeface="+mj-lt"/>
              <a:buAutoNum type="arabicPeriod"/>
            </a:pPr>
            <a:r>
              <a:rPr lang="en-AU" sz="1600" dirty="0" smtClean="0">
                <a:latin typeface="Tahoma" panose="020B0604030504040204" pitchFamily="34" charset="0"/>
                <a:ea typeface="Tahoma" panose="020B0604030504040204" pitchFamily="34" charset="0"/>
                <a:cs typeface="Tahoma" panose="020B0604030504040204" pitchFamily="34" charset="0"/>
              </a:rPr>
              <a:t>Narrowly it can be understood as State attempts to influence citizen behaviour through legal rules and their monitoring and enforcement</a:t>
            </a:r>
          </a:p>
          <a:p>
            <a:pPr marL="800100" lvl="1" indent="-342900">
              <a:buFont typeface="+mj-lt"/>
              <a:buAutoNum type="arabicPeriod"/>
            </a:pPr>
            <a:r>
              <a:rPr lang="en-AU" sz="1600" dirty="0" smtClean="0">
                <a:latin typeface="Tahoma" panose="020B0604030504040204" pitchFamily="34" charset="0"/>
                <a:ea typeface="Tahoma" panose="020B0604030504040204" pitchFamily="34" charset="0"/>
                <a:cs typeface="Tahoma" panose="020B0604030504040204" pitchFamily="34" charset="0"/>
              </a:rPr>
              <a:t>In a wider sense regulation can refer to all means of social control imposed by the State or any other social institution. </a:t>
            </a:r>
          </a:p>
          <a:p>
            <a:pPr marL="285750" indent="-285750">
              <a:buFont typeface="Arial"/>
              <a:buChar char="•"/>
            </a:pPr>
            <a:r>
              <a:rPr lang="en-GB"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Therefore, although regulation </a:t>
            </a:r>
            <a:r>
              <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rPr>
              <a:t>is primarily undertaken by </a:t>
            </a:r>
            <a:r>
              <a:rPr lang="en-GB"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governments it can </a:t>
            </a:r>
            <a:r>
              <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rPr>
              <a:t>also </a:t>
            </a:r>
            <a:r>
              <a:rPr lang="en-GB"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be pursued </a:t>
            </a:r>
            <a:r>
              <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rPr>
              <a:t>by non-state </a:t>
            </a:r>
            <a:r>
              <a:rPr lang="en-GB" sz="2000" dirty="0" smtClean="0">
                <a:solidFill>
                  <a:srgbClr val="292929"/>
                </a:solidFill>
                <a:latin typeface="Tahoma" panose="020B0604030504040204" pitchFamily="34" charset="0"/>
                <a:ea typeface="Tahoma" panose="020B0604030504040204" pitchFamily="34" charset="0"/>
                <a:cs typeface="Tahoma" panose="020B0604030504040204" pitchFamily="34" charset="0"/>
              </a:rPr>
              <a:t>actors.</a:t>
            </a:r>
            <a:endParaRPr lang="en-GB" sz="2000" dirty="0">
              <a:solidFill>
                <a:srgbClr val="292929"/>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50966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9</a:t>
            </a:fld>
            <a:endParaRPr lang="en-AU" altLang="x-none"/>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314" y="2438207"/>
            <a:ext cx="7954485" cy="2772162"/>
          </a:xfrm>
        </p:spPr>
      </p:pic>
      <p:sp>
        <p:nvSpPr>
          <p:cNvPr id="8" name="Title 1"/>
          <p:cNvSpPr>
            <a:spLocks noGrp="1"/>
          </p:cNvSpPr>
          <p:nvPr>
            <p:ph type="title"/>
          </p:nvPr>
        </p:nvSpPr>
        <p:spPr>
          <a:xfrm>
            <a:off x="395536" y="1484784"/>
            <a:ext cx="8229600" cy="573614"/>
          </a:xfrm>
        </p:spPr>
        <p:txBody>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Direct/indirect effects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21877181"/>
      </p:ext>
    </p:extLst>
  </p:cSld>
  <p:clrMapOvr>
    <a:masterClrMapping/>
  </p:clrMapOvr>
</p:sld>
</file>

<file path=ppt/theme/theme1.xml><?xml version="1.0" encoding="utf-8"?>
<a:theme xmlns:a="http://schemas.openxmlformats.org/drawingml/2006/main"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ANUPowerpointTemplate2010">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13148</TotalTime>
  <Words>3447</Words>
  <Application>Microsoft Office PowerPoint</Application>
  <PresentationFormat>On-screen Show (4:3)</PresentationFormat>
  <Paragraphs>243</Paragraphs>
  <Slides>45</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ＭＳ Ｐゴシック</vt:lpstr>
      <vt:lpstr>Arial</vt:lpstr>
      <vt:lpstr>Calibri</vt:lpstr>
      <vt:lpstr>Calibri Light</vt:lpstr>
      <vt:lpstr>Helvetica</vt:lpstr>
      <vt:lpstr>HelveticaNeueLT Std</vt:lpstr>
      <vt:lpstr>HelveticaNeueLT Std Lt</vt:lpstr>
      <vt:lpstr>Public Sans</vt:lpstr>
      <vt:lpstr>Tahoma</vt:lpstr>
      <vt:lpstr>Times New Roman</vt:lpstr>
      <vt:lpstr>ANUPowerpointTemplate2010</vt:lpstr>
      <vt:lpstr>Introduction to Cyber Law: Cyber Law or the Law and Cyber  LAWS8077 – CYBER LAW</vt:lpstr>
      <vt:lpstr>Cyber law?</vt:lpstr>
      <vt:lpstr>Cyber law?</vt:lpstr>
      <vt:lpstr>Cyber law?</vt:lpstr>
      <vt:lpstr>Can Cyberspace be Regulated?</vt:lpstr>
      <vt:lpstr>Can Cyberspace be Regulated?</vt:lpstr>
      <vt:lpstr>Code is law: The Pathetic Dot and Modalities</vt:lpstr>
      <vt:lpstr>Code is law and defining “Regulation”</vt:lpstr>
      <vt:lpstr>Direct/indirect effects</vt:lpstr>
      <vt:lpstr>Different modalities interacting</vt:lpstr>
      <vt:lpstr>PowerPoint Presentation</vt:lpstr>
      <vt:lpstr>Code is law: The Power of Code</vt:lpstr>
      <vt:lpstr>PowerPoint Presentation</vt:lpstr>
      <vt:lpstr>Code as a constraint but also a influencer of behaviour</vt:lpstr>
      <vt:lpstr>Code as a constraint but also a influencer of behaviour</vt:lpstr>
      <vt:lpstr>Code as a constraint but also a influencer of behaviour</vt:lpstr>
      <vt:lpstr>PowerPoint Presentation</vt:lpstr>
      <vt:lpstr>Code as a constraint but also a influencer of behaviour</vt:lpstr>
      <vt:lpstr>Code, Algorithmic Regulation and Big Data</vt:lpstr>
      <vt:lpstr>Code and Algorithmic Regulation </vt:lpstr>
      <vt:lpstr>Code and Algorithmic Regulation </vt:lpstr>
      <vt:lpstr>Code and Algorithmic Regulation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Cyber Security – Some high level points</vt:lpstr>
      <vt:lpstr>Cyber Security – Some high level points</vt:lpstr>
      <vt:lpstr>Cyber Security – Some high level points</vt:lpstr>
      <vt:lpstr>Cyber Security – Some high level points</vt:lpstr>
      <vt:lpstr>Cyber Security – Some high level points</vt:lpstr>
      <vt:lpstr>PowerPoint Presentation</vt:lpstr>
      <vt:lpstr>Introduction to LAWS8077 – CYBER LAW</vt:lpstr>
      <vt:lpstr>PowerPoint Presentation</vt:lpstr>
      <vt:lpstr>Introduction to LAWS8077 – CYBER LAW</vt:lpstr>
      <vt:lpstr>Assessments</vt:lpstr>
      <vt:lpstr>Assessments</vt:lpstr>
      <vt:lpstr>Assessments</vt:lpstr>
      <vt:lpstr>PowerPoint Presentation</vt:lpstr>
      <vt:lpstr>PowerPoint Presentation</vt:lpstr>
    </vt:vector>
  </TitlesOfParts>
  <Company>The Australian 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u4031391</dc:creator>
  <cp:lastModifiedBy>Damian Clifford</cp:lastModifiedBy>
  <cp:revision>210</cp:revision>
  <dcterms:created xsi:type="dcterms:W3CDTF">2010-10-19T05:25:31Z</dcterms:created>
  <dcterms:modified xsi:type="dcterms:W3CDTF">2022-04-11T15:35:13Z</dcterms:modified>
</cp:coreProperties>
</file>